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1"/>
  </p:notesMasterIdLst>
  <p:sldIdLst>
    <p:sldId id="256" r:id="rId2"/>
    <p:sldId id="545" r:id="rId3"/>
    <p:sldId id="546" r:id="rId4"/>
    <p:sldId id="547" r:id="rId5"/>
    <p:sldId id="549" r:id="rId6"/>
    <p:sldId id="550" r:id="rId7"/>
    <p:sldId id="551" r:id="rId8"/>
    <p:sldId id="552" r:id="rId9"/>
    <p:sldId id="553" r:id="rId10"/>
    <p:sldId id="554" r:id="rId11"/>
    <p:sldId id="555" r:id="rId12"/>
    <p:sldId id="556" r:id="rId13"/>
    <p:sldId id="557" r:id="rId14"/>
    <p:sldId id="558" r:id="rId15"/>
    <p:sldId id="454" r:id="rId16"/>
    <p:sldId id="455" r:id="rId17"/>
    <p:sldId id="456" r:id="rId18"/>
    <p:sldId id="397" r:id="rId19"/>
    <p:sldId id="398" r:id="rId20"/>
    <p:sldId id="399" r:id="rId21"/>
    <p:sldId id="400" r:id="rId22"/>
    <p:sldId id="401" r:id="rId23"/>
    <p:sldId id="402" r:id="rId24"/>
    <p:sldId id="403" r:id="rId25"/>
    <p:sldId id="404" r:id="rId26"/>
    <p:sldId id="396" r:id="rId27"/>
    <p:sldId id="559" r:id="rId28"/>
    <p:sldId id="560" r:id="rId29"/>
    <p:sldId id="561" r:id="rId30"/>
    <p:sldId id="562" r:id="rId31"/>
    <p:sldId id="563" r:id="rId32"/>
    <p:sldId id="564" r:id="rId33"/>
    <p:sldId id="565" r:id="rId34"/>
    <p:sldId id="566" r:id="rId35"/>
    <p:sldId id="567" r:id="rId36"/>
    <p:sldId id="568" r:id="rId37"/>
    <p:sldId id="569" r:id="rId38"/>
    <p:sldId id="570" r:id="rId39"/>
    <p:sldId id="571" r:id="rId40"/>
    <p:sldId id="572" r:id="rId41"/>
    <p:sldId id="573" r:id="rId42"/>
    <p:sldId id="574" r:id="rId43"/>
    <p:sldId id="575" r:id="rId44"/>
    <p:sldId id="577" r:id="rId45"/>
    <p:sldId id="578" r:id="rId46"/>
    <p:sldId id="579" r:id="rId47"/>
    <p:sldId id="581" r:id="rId48"/>
    <p:sldId id="582" r:id="rId49"/>
    <p:sldId id="583" r:id="rId50"/>
    <p:sldId id="585" r:id="rId51"/>
    <p:sldId id="586" r:id="rId52"/>
    <p:sldId id="587" r:id="rId53"/>
    <p:sldId id="588" r:id="rId54"/>
    <p:sldId id="589" r:id="rId55"/>
    <p:sldId id="590" r:id="rId56"/>
    <p:sldId id="591" r:id="rId57"/>
    <p:sldId id="592" r:id="rId58"/>
    <p:sldId id="593" r:id="rId59"/>
    <p:sldId id="594" r:id="rId60"/>
    <p:sldId id="595" r:id="rId61"/>
    <p:sldId id="596" r:id="rId62"/>
    <p:sldId id="597" r:id="rId63"/>
    <p:sldId id="598" r:id="rId64"/>
    <p:sldId id="599" r:id="rId65"/>
    <p:sldId id="600" r:id="rId66"/>
    <p:sldId id="601" r:id="rId67"/>
    <p:sldId id="602" r:id="rId68"/>
    <p:sldId id="603" r:id="rId69"/>
    <p:sldId id="604" r:id="rId70"/>
    <p:sldId id="605" r:id="rId71"/>
    <p:sldId id="606" r:id="rId72"/>
    <p:sldId id="607" r:id="rId73"/>
    <p:sldId id="609" r:id="rId74"/>
    <p:sldId id="608" r:id="rId75"/>
    <p:sldId id="610" r:id="rId76"/>
    <p:sldId id="611" r:id="rId77"/>
    <p:sldId id="613" r:id="rId78"/>
    <p:sldId id="615" r:id="rId79"/>
    <p:sldId id="540" r:id="rId8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5" autoAdjust="0"/>
    <p:restoredTop sz="94660"/>
  </p:normalViewPr>
  <p:slideViewPr>
    <p:cSldViewPr snapToGrid="0">
      <p:cViewPr varScale="1">
        <p:scale>
          <a:sx n="60" d="100"/>
          <a:sy n="60" d="100"/>
        </p:scale>
        <p:origin x="800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B05D7-F388-417A-9482-CD73EB0107A8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3D0189-7CAC-49C6-A8B5-36B1ED5DD3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79583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/>
              <a:t>Christo Wilson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r>
              <a:rPr lang="en-US"/>
              <a:t>8/22/2012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Defense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77FBF96E-C445-4FF1-86A3-96F5585B6DB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328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9705EA-D98C-4148-BC6C-0AEBFB440D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7277" y="2582556"/>
            <a:ext cx="8859793" cy="2027152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hu-HU" dirty="0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0DDF7D1-031E-4553-A5FC-6AB8576766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7276" y="4744997"/>
            <a:ext cx="8859793" cy="62401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/>
              <a:t>Kattintson ide az alcím mintájának szerkesztéséhez</a:t>
            </a:r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3642D14-0DE6-4D09-B3DA-36874073A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FF0000"/>
                </a:solidFill>
              </a:defRPr>
            </a:lvl1pPr>
          </a:lstStyle>
          <a:p>
            <a:fld id="{228E8589-41CB-4D86-9AD4-D0202C964D3D}" type="slidenum">
              <a:rPr lang="hu-HU" smtClean="0"/>
              <a:pPr/>
              <a:t>‹#›</a:t>
            </a:fld>
            <a:endParaRPr lang="hu-HU" dirty="0"/>
          </a:p>
        </p:txBody>
      </p:sp>
      <p:grpSp>
        <p:nvGrpSpPr>
          <p:cNvPr id="13" name="Csoportba foglalás 12">
            <a:extLst>
              <a:ext uri="{FF2B5EF4-FFF2-40B4-BE49-F238E27FC236}">
                <a16:creationId xmlns:a16="http://schemas.microsoft.com/office/drawing/2014/main" id="{BCF208AA-61D6-481A-896B-9526D9847808}"/>
              </a:ext>
            </a:extLst>
          </p:cNvPr>
          <p:cNvGrpSpPr/>
          <p:nvPr userDrawn="1"/>
        </p:nvGrpSpPr>
        <p:grpSpPr>
          <a:xfrm>
            <a:off x="1" y="107387"/>
            <a:ext cx="12191999" cy="2709446"/>
            <a:chOff x="1" y="1528428"/>
            <a:chExt cx="12191999" cy="2709446"/>
          </a:xfrm>
        </p:grpSpPr>
        <p:pic>
          <p:nvPicPr>
            <p:cNvPr id="7" name="Picture 3">
              <a:extLst>
                <a:ext uri="{FF2B5EF4-FFF2-40B4-BE49-F238E27FC236}">
                  <a16:creationId xmlns:a16="http://schemas.microsoft.com/office/drawing/2014/main" id="{289ACF3F-6B88-4C81-BE6E-3D82EDFA82BB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41306" y="1528428"/>
              <a:ext cx="4361984" cy="27094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blipFill dpi="0" rotWithShape="0">
                    <a:blip/>
                    <a:srcRect/>
                    <a:stretch>
                      <a:fillRect/>
                    </a:stretch>
                  </a:blip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3465AF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pic>
        <p:sp>
          <p:nvSpPr>
            <p:cNvPr id="10" name="Téglalap 9">
              <a:extLst>
                <a:ext uri="{FF2B5EF4-FFF2-40B4-BE49-F238E27FC236}">
                  <a16:creationId xmlns:a16="http://schemas.microsoft.com/office/drawing/2014/main" id="{6AAD948A-3079-4D6A-9090-8ABC0A27EAD4}"/>
                </a:ext>
              </a:extLst>
            </p:cNvPr>
            <p:cNvSpPr/>
            <p:nvPr userDrawn="1"/>
          </p:nvSpPr>
          <p:spPr>
            <a:xfrm>
              <a:off x="1" y="3602038"/>
              <a:ext cx="1888620" cy="45719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1" name="Téglalap 10">
              <a:extLst>
                <a:ext uri="{FF2B5EF4-FFF2-40B4-BE49-F238E27FC236}">
                  <a16:creationId xmlns:a16="http://schemas.microsoft.com/office/drawing/2014/main" id="{B3A3B537-FA3A-487F-BA43-C29310AC173E}"/>
                </a:ext>
              </a:extLst>
            </p:cNvPr>
            <p:cNvSpPr/>
            <p:nvPr userDrawn="1"/>
          </p:nvSpPr>
          <p:spPr>
            <a:xfrm>
              <a:off x="4572000" y="2121329"/>
              <a:ext cx="7620000" cy="5346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pic>
        <p:nvPicPr>
          <p:cNvPr id="4" name="Kép 3">
            <a:extLst>
              <a:ext uri="{FF2B5EF4-FFF2-40B4-BE49-F238E27FC236}">
                <a16:creationId xmlns:a16="http://schemas.microsoft.com/office/drawing/2014/main" id="{276B3BBA-5B09-45F0-B413-81E7C276720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050" y="5900496"/>
            <a:ext cx="2462291" cy="93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944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6F3E9D7-332F-46EF-A5D6-C8113BD1B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26C34B5B-E8D2-4355-B707-FEB60365E7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904B9CF-B4BC-4319-9253-BE8AC8F3D2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DAD15-80EA-494D-99E5-9FD8B529A241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36261D5-EC86-403E-9A1E-2FBC5C364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F3FDC6D-2E8C-47B8-8F5A-1ED59990E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8E8589-41CB-4D86-9AD4-D0202C964D3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4586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26DDD17B-B6C7-45A3-80F7-E14E5C34EE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9F08FA2F-2399-4516-B7A9-201044C712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CFE6C52-06AC-4A3F-A48D-C1EE88E17E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DAD15-80EA-494D-99E5-9FD8B529A241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EB70923-E62D-4374-A406-AE6B33118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ECF63C7-E99C-4AD8-A16F-B02EC3FD0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8E8589-41CB-4D86-9AD4-D0202C964D3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11343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1D9FF041-F901-4E36-9D06-F7239592A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360"/>
            <a:ext cx="10515600" cy="459360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F1EFD8C-6BBA-4C2C-AD9A-6DBDE4827F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DAD15-80EA-494D-99E5-9FD8B529A241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A8CFC0E-DCAD-4B46-BD6B-53F95F66C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44C0560-83AF-411C-955C-A92E8FEE1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rgbClr val="FF0000"/>
                </a:solidFill>
              </a:defRPr>
            </a:lvl1pPr>
          </a:lstStyle>
          <a:p>
            <a:fld id="{228E8589-41CB-4D86-9AD4-D0202C964D3D}" type="slidenum">
              <a:rPr lang="hu-HU" smtClean="0"/>
              <a:pPr/>
              <a:t>‹#›</a:t>
            </a:fld>
            <a:endParaRPr lang="hu-HU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E25F1284-79AD-425D-998C-78A9D7599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575"/>
            <a:ext cx="10515601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hu-HU" dirty="0"/>
              <a:t>Mintacím szerkesztése</a:t>
            </a:r>
          </a:p>
        </p:txBody>
      </p:sp>
    </p:spTree>
    <p:extLst>
      <p:ext uri="{BB962C8B-B14F-4D97-AF65-F5344CB8AC3E}">
        <p14:creationId xmlns:p14="http://schemas.microsoft.com/office/powerpoint/2010/main" val="914608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7ABC23D-4BA0-4258-B96D-A32512D7F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1719262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 dirty="0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DE2C7BC-7230-4929-B53D-0CA20A78C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530601"/>
            <a:ext cx="10515600" cy="2559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dirty="0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EBD48A2-3369-44D2-ABB0-7CC3A20DD2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DAD15-80EA-494D-99E5-9FD8B529A241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00B02450-9D1F-4814-9251-C77A372A2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4CB29C4-2F4A-4DF6-B037-A45CD100E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8E8589-41CB-4D86-9AD4-D0202C964D3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98448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9D991DB-2D66-418F-8463-619CC0370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00B2B18-185A-4F9E-9383-0BF0E0F63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5A018E8-23FC-4D93-A7C3-18EDE096F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FA396C8F-6A48-4303-8F34-A96664FD65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DAD15-80EA-494D-99E5-9FD8B529A241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BA8B294A-D639-43DD-93D9-D4BE1FD7F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5462D41-9F92-4D4E-8A8E-F600A4A3E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8E8589-41CB-4D86-9AD4-D0202C964D3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69897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AA32DBD-0C1A-4E79-82F0-7487D2448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39E0C9A7-3A43-41DF-9158-B98DD109F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54E7547-046C-40DF-9DEF-459876216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6419496-C1F5-44EE-AE37-57B05A88E3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44BD823D-B260-4D34-A4DE-B5E99F0263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5B028FFD-F427-4951-897C-7F4C18760A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DAD15-80EA-494D-99E5-9FD8B529A241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FF19DC9D-FAE2-4664-8980-A395CCF52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A48755F5-C85D-47F4-9434-0F4B926F3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8E8589-41CB-4D86-9AD4-D0202C964D3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10728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C7274E0-8469-4EC7-BD6E-52D6EF172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B1821C1-245B-4D76-9F4E-547B3D96F6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DAD15-80EA-494D-99E5-9FD8B529A241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4E7B448-3B40-4CBB-B66C-78C73B33C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EDFB1349-59D4-4CCE-931D-708FDA8A9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8E8589-41CB-4D86-9AD4-D0202C964D3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85070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3052CD38-ABF7-473F-83E9-50663BC343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DAD15-80EA-494D-99E5-9FD8B529A241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28F13DBD-04AD-477A-B5A8-09D361C07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06F32DB-0CCF-4C4E-A747-5C4C91399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8E8589-41CB-4D86-9AD4-D0202C964D3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61601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CA75C6B-B3EB-4F36-9472-2E158E672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5736036-E041-4622-A3F9-11E73303EE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DEAE2CF-D9DB-491E-9DF0-B1A7DCCC74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D02DD745-5C8E-44B7-AB67-30F1ADA8A9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DAD15-80EA-494D-99E5-9FD8B529A241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FD760CED-AD2F-4B04-93AF-D1D1EEF7E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5987F5D-B14F-4B24-9336-90D9548FA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8E8589-41CB-4D86-9AD4-D0202C964D3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05888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6D21B9D-F4AF-4BDC-AC58-59403BFF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9B6383E3-14CC-4331-9AAA-9D5199A552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C634868E-0C57-423F-AC8F-71BB45DF5E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0B62ABD-25B4-4DD0-B35B-80CDAD4078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1ADAD15-80EA-494D-99E5-9FD8B529A241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4780F92-D4AF-4343-8685-D620E8F25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25A2841-35AF-44EC-9F94-B8AF35597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28E8589-41CB-4D86-9AD4-D0202C964D3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19028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33445483-8B80-4625-A19B-E9E555322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A6EEA54-721E-4FBC-AA34-6CC7680F7E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9E188F8-DB50-4A6B-8CF3-A655D30630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DAD15-80EA-494D-99E5-9FD8B529A241}" type="datetimeFigureOut">
              <a:rPr lang="hu-HU" smtClean="0"/>
              <a:t>2025. 02. 19.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FAB17EF-1637-46C4-B424-9BD592A46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1EDC772-B866-4533-ACBC-40145DC25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E8589-41CB-4D86-9AD4-D0202C964D3D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6993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lakis.web.elte.hu/" TargetMode="External"/><Relationship Id="rId2" Type="http://schemas.openxmlformats.org/officeDocument/2006/relationships/hyperlink" Target="mailto:lakis@elte.h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3F8C81-A729-4AEA-BCD4-FB3872351C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7277" y="1764410"/>
            <a:ext cx="8859793" cy="2027152"/>
          </a:xfrm>
        </p:spPr>
        <p:txBody>
          <a:bodyPr>
            <a:noAutofit/>
          </a:bodyPr>
          <a:lstStyle/>
          <a:p>
            <a:r>
              <a:rPr lang="hu-HU" sz="4800" dirty="0" err="1"/>
              <a:t>Telecommunication</a:t>
            </a:r>
            <a:r>
              <a:rPr lang="hu-HU" sz="4800" dirty="0"/>
              <a:t> </a:t>
            </a:r>
            <a:r>
              <a:rPr lang="hu-HU" sz="4800" dirty="0" err="1"/>
              <a:t>Networks</a:t>
            </a:r>
            <a:endParaRPr lang="hu-HU" sz="4800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A1D2A3B-67E2-4F8A-B98C-531B42CCCB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07276" y="3926850"/>
            <a:ext cx="8859793" cy="2798803"/>
          </a:xfrm>
        </p:spPr>
        <p:txBody>
          <a:bodyPr>
            <a:normAutofit fontScale="92500" lnSpcReduction="10000"/>
          </a:bodyPr>
          <a:lstStyle/>
          <a:p>
            <a:r>
              <a:rPr lang="hu-HU" dirty="0"/>
              <a:t>Sándor Laki</a:t>
            </a:r>
          </a:p>
          <a:p>
            <a:r>
              <a:rPr lang="hu-HU" dirty="0"/>
              <a:t>ELTE-Ericsson </a:t>
            </a:r>
            <a:r>
              <a:rPr lang="hu-HU" dirty="0" err="1"/>
              <a:t>Communication</a:t>
            </a:r>
            <a:r>
              <a:rPr lang="hu-HU" dirty="0"/>
              <a:t> </a:t>
            </a:r>
            <a:r>
              <a:rPr lang="hu-HU" dirty="0" err="1"/>
              <a:t>Networks</a:t>
            </a:r>
            <a:r>
              <a:rPr lang="hu-HU" dirty="0"/>
              <a:t> </a:t>
            </a:r>
            <a:r>
              <a:rPr lang="hu-HU" dirty="0" err="1"/>
              <a:t>Laboratory</a:t>
            </a:r>
            <a:endParaRPr lang="hu-HU" dirty="0"/>
          </a:p>
          <a:p>
            <a:r>
              <a:rPr lang="hu-HU" sz="2000" i="1" dirty="0"/>
              <a:t>ELTE FI – </a:t>
            </a:r>
            <a:r>
              <a:rPr lang="hu-HU" sz="2000" i="1" dirty="0" err="1"/>
              <a:t>Dep</a:t>
            </a:r>
            <a:r>
              <a:rPr lang="en-US" sz="2000" i="1" dirty="0" err="1"/>
              <a:t>artment</a:t>
            </a:r>
            <a:r>
              <a:rPr lang="hu-HU" sz="2000" i="1" dirty="0"/>
              <a:t> Of </a:t>
            </a:r>
            <a:r>
              <a:rPr lang="hu-HU" sz="2000" i="1" dirty="0" err="1"/>
              <a:t>Information</a:t>
            </a:r>
            <a:r>
              <a:rPr lang="hu-HU" sz="2000" i="1" dirty="0"/>
              <a:t> Systems</a:t>
            </a:r>
          </a:p>
          <a:p>
            <a:r>
              <a:rPr lang="hu-HU" sz="2000" i="1" dirty="0">
                <a:hlinkClick r:id="rId2"/>
              </a:rPr>
              <a:t>lakis@elte.hu</a:t>
            </a:r>
            <a:endParaRPr lang="hu-HU" sz="2000" i="1" dirty="0"/>
          </a:p>
          <a:p>
            <a:r>
              <a:rPr lang="hu-HU" sz="2000" i="1" dirty="0">
                <a:hlinkClick r:id="rId3"/>
              </a:rPr>
              <a:t>http://lakis.web.elte.hu</a:t>
            </a:r>
            <a:endParaRPr lang="hu-HU" sz="2000" i="1" dirty="0"/>
          </a:p>
          <a:p>
            <a:endParaRPr lang="hu-HU" sz="2000" i="1" dirty="0"/>
          </a:p>
          <a:p>
            <a:r>
              <a:rPr lang="hu-HU" sz="2000" i="1" dirty="0" err="1"/>
              <a:t>Based</a:t>
            </a:r>
            <a:r>
              <a:rPr lang="hu-HU" sz="2000" i="1" dirty="0"/>
              <a:t> </a:t>
            </a:r>
            <a:r>
              <a:rPr lang="hu-HU" sz="2000" i="1" dirty="0" err="1"/>
              <a:t>on</a:t>
            </a:r>
            <a:r>
              <a:rPr lang="hu-HU" sz="2000" i="1" dirty="0"/>
              <a:t> </a:t>
            </a:r>
            <a:r>
              <a:rPr lang="hu-HU" sz="2000" i="1" dirty="0" err="1"/>
              <a:t>the</a:t>
            </a:r>
            <a:r>
              <a:rPr lang="hu-HU" sz="2000" i="1" dirty="0"/>
              <a:t> </a:t>
            </a:r>
            <a:r>
              <a:rPr lang="hu-HU" sz="2000" i="1" dirty="0" err="1"/>
              <a:t>slides</a:t>
            </a:r>
            <a:r>
              <a:rPr lang="hu-HU" sz="2000" i="1" dirty="0"/>
              <a:t> of </a:t>
            </a:r>
            <a:r>
              <a:rPr lang="en-US" sz="2000" i="1" dirty="0"/>
              <a:t>Laurent </a:t>
            </a:r>
            <a:r>
              <a:rPr lang="en-US" sz="2000" i="1" dirty="0" err="1"/>
              <a:t>Vanbever</a:t>
            </a:r>
            <a:r>
              <a:rPr lang="hu-HU" sz="2000" i="1" dirty="0"/>
              <a:t>.</a:t>
            </a:r>
            <a:br>
              <a:rPr lang="hu-HU" sz="2000" i="1" dirty="0"/>
            </a:br>
            <a:r>
              <a:rPr lang="hu-HU" sz="2000" i="1" dirty="0" err="1"/>
              <a:t>Further</a:t>
            </a:r>
            <a:r>
              <a:rPr lang="hu-HU" sz="2000" i="1" dirty="0"/>
              <a:t> </a:t>
            </a:r>
            <a:r>
              <a:rPr lang="hu-HU" sz="2000" i="1" dirty="0" err="1"/>
              <a:t>inspiration</a:t>
            </a:r>
            <a:r>
              <a:rPr lang="hu-HU" sz="2000" i="1" dirty="0"/>
              <a:t>: </a:t>
            </a:r>
            <a:r>
              <a:rPr lang="en-US" sz="2000" i="1" dirty="0"/>
              <a:t>Scott </a:t>
            </a:r>
            <a:r>
              <a:rPr lang="en-US" sz="2000" i="1" dirty="0" err="1"/>
              <a:t>Shenker</a:t>
            </a:r>
            <a:r>
              <a:rPr lang="hu-HU" sz="2000" i="1" dirty="0"/>
              <a:t> &amp; </a:t>
            </a:r>
            <a:r>
              <a:rPr lang="en-US" sz="2000" i="1" dirty="0"/>
              <a:t>Jennifer Rexford</a:t>
            </a:r>
            <a:r>
              <a:rPr lang="hu-HU" sz="2000" i="1" dirty="0"/>
              <a:t> &amp; </a:t>
            </a:r>
            <a:r>
              <a:rPr lang="hu-HU" sz="2000" i="1" dirty="0" err="1"/>
              <a:t>Phillipa</a:t>
            </a:r>
            <a:r>
              <a:rPr lang="hu-HU" sz="2000" i="1" dirty="0"/>
              <a:t> </a:t>
            </a:r>
            <a:r>
              <a:rPr lang="hu-HU" sz="2000" i="1" dirty="0" err="1"/>
              <a:t>Gill</a:t>
            </a:r>
            <a:endParaRPr lang="hu-HU" sz="2000" i="1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821129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7695EA01-AC93-47F4-9BF9-181CADDDF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	</a:t>
            </a:r>
            <a:r>
              <a:rPr lang="hu-HU" i="1" dirty="0" err="1"/>
              <a:t>How</a:t>
            </a:r>
            <a:r>
              <a:rPr lang="hu-HU" i="1" dirty="0"/>
              <a:t> </a:t>
            </a:r>
            <a:r>
              <a:rPr lang="hu-HU" i="1" dirty="0" err="1"/>
              <a:t>does</a:t>
            </a:r>
            <a:r>
              <a:rPr lang="hu-HU" i="1" dirty="0"/>
              <a:t> </a:t>
            </a:r>
            <a:r>
              <a:rPr lang="hu-HU" i="1" dirty="0" err="1"/>
              <a:t>the</a:t>
            </a:r>
            <a:r>
              <a:rPr lang="hu-HU" i="1" dirty="0"/>
              <a:t> Internet </a:t>
            </a:r>
            <a:r>
              <a:rPr lang="hu-HU" b="1" i="1" dirty="0" err="1">
                <a:solidFill>
                  <a:srgbClr val="FF0000"/>
                </a:solidFill>
              </a:rPr>
              <a:t>organize</a:t>
            </a:r>
            <a:r>
              <a:rPr lang="hu-HU" b="1" i="1" dirty="0">
                <a:solidFill>
                  <a:srgbClr val="FF0000"/>
                </a:solidFill>
              </a:rPr>
              <a:t> </a:t>
            </a:r>
            <a:r>
              <a:rPr lang="hu-HU" b="1" i="1" dirty="0" err="1">
                <a:solidFill>
                  <a:srgbClr val="FF0000"/>
                </a:solidFill>
              </a:rPr>
              <a:t>this</a:t>
            </a:r>
            <a:r>
              <a:rPr lang="hu-HU" i="1" dirty="0"/>
              <a:t>???</a:t>
            </a: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D053F24E-ACD8-4E94-A6A9-E9E74E346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In </a:t>
            </a:r>
            <a:r>
              <a:rPr lang="hu-HU" dirty="0" err="1"/>
              <a:t>practice</a:t>
            </a:r>
            <a:r>
              <a:rPr lang="hu-HU" dirty="0"/>
              <a:t>, </a:t>
            </a:r>
            <a:r>
              <a:rPr lang="hu-HU" dirty="0" err="1"/>
              <a:t>many</a:t>
            </a:r>
            <a:r>
              <a:rPr lang="hu-HU" dirty="0"/>
              <a:t> </a:t>
            </a:r>
            <a:r>
              <a:rPr lang="hu-HU" dirty="0" err="1"/>
              <a:t>existing</a:t>
            </a:r>
            <a:r>
              <a:rPr lang="hu-HU" dirty="0"/>
              <a:t> </a:t>
            </a:r>
            <a:r>
              <a:rPr lang="hu-HU" dirty="0" err="1"/>
              <a:t>protocols</a:t>
            </a:r>
            <a:r>
              <a:rPr lang="hu-HU" dirty="0"/>
              <a:t>…</a:t>
            </a:r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A21B9322-66DB-4AE2-A593-371841A5D7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249" y="1982963"/>
            <a:ext cx="7303502" cy="4723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8091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tandards">
            <a:extLst>
              <a:ext uri="{FF2B5EF4-FFF2-40B4-BE49-F238E27FC236}">
                <a16:creationId xmlns:a16="http://schemas.microsoft.com/office/drawing/2014/main" id="{519D9A14-198C-4890-BE44-6746183A94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0192" y="1551824"/>
            <a:ext cx="6993355" cy="3958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383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54072A21-B4CA-446A-A952-7226715AEE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5352" y="1583360"/>
            <a:ext cx="7638448" cy="459360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can’t build large systems out of spaghetti code</a:t>
            </a:r>
          </a:p>
          <a:p>
            <a:pPr marL="0" indent="0">
              <a:buNone/>
            </a:pPr>
            <a:r>
              <a:rPr lang="en-US" i="1" dirty="0"/>
              <a:t>hard (if not, impossible) to understand, debug, update</a:t>
            </a:r>
            <a:endParaRPr lang="hu-HU" i="1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en-US" b="1" dirty="0"/>
              <a:t>need to bound the scope of changes</a:t>
            </a:r>
          </a:p>
          <a:p>
            <a:pPr marL="0" indent="0">
              <a:buNone/>
            </a:pPr>
            <a:r>
              <a:rPr lang="en-US" i="1" dirty="0"/>
              <a:t>evolve the system without rewriting it from scratch</a:t>
            </a:r>
            <a:endParaRPr lang="hu-HU" i="1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en-US" b="1" dirty="0"/>
              <a:t>Modularity is how we do it</a:t>
            </a:r>
          </a:p>
          <a:p>
            <a:pPr marL="0" indent="0">
              <a:buNone/>
            </a:pPr>
            <a:r>
              <a:rPr lang="en-US" i="1" dirty="0"/>
              <a:t>…and understand the system at a higher-level</a:t>
            </a:r>
            <a:endParaRPr lang="hu-HU" i="1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4904CD8F-B33A-4025-9E48-362139FA4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Modularity is a key component</a:t>
            </a:r>
            <a:br>
              <a:rPr lang="en-US" dirty="0"/>
            </a:br>
            <a:r>
              <a:rPr lang="hu-HU" dirty="0"/>
              <a:t>of </a:t>
            </a:r>
            <a:r>
              <a:rPr lang="hu-HU" dirty="0" err="1"/>
              <a:t>any</a:t>
            </a:r>
            <a:r>
              <a:rPr lang="hu-HU" dirty="0"/>
              <a:t> </a:t>
            </a:r>
            <a:r>
              <a:rPr lang="hu-HU" dirty="0" err="1"/>
              <a:t>good</a:t>
            </a:r>
            <a:r>
              <a:rPr lang="hu-HU" dirty="0"/>
              <a:t> </a:t>
            </a:r>
            <a:r>
              <a:rPr lang="hu-HU" dirty="0" err="1"/>
              <a:t>system</a:t>
            </a:r>
            <a:endParaRPr lang="hu-HU" dirty="0"/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ED815F14-4966-4B87-9C62-289C246AA3BA}"/>
              </a:ext>
            </a:extLst>
          </p:cNvPr>
          <p:cNvSpPr txBox="1"/>
          <p:nvPr/>
        </p:nvSpPr>
        <p:spPr>
          <a:xfrm>
            <a:off x="1097280" y="1583360"/>
            <a:ext cx="2136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sz="2800" b="1" dirty="0" err="1">
                <a:solidFill>
                  <a:srgbClr val="FF0000"/>
                </a:solidFill>
              </a:rPr>
              <a:t>Problem</a:t>
            </a:r>
            <a:endParaRPr lang="hu-HU" sz="2800" b="1" dirty="0">
              <a:solidFill>
                <a:srgbClr val="FF0000"/>
              </a:solidFill>
            </a:endParaRP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EDA92830-C32C-48E9-BAC6-B17A766DC693}"/>
              </a:ext>
            </a:extLst>
          </p:cNvPr>
          <p:cNvSpPr txBox="1"/>
          <p:nvPr/>
        </p:nvSpPr>
        <p:spPr>
          <a:xfrm>
            <a:off x="1097280" y="4998729"/>
            <a:ext cx="2136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sz="2800" b="1" dirty="0" err="1">
                <a:solidFill>
                  <a:srgbClr val="FF0000"/>
                </a:solidFill>
              </a:rPr>
              <a:t>Solution</a:t>
            </a:r>
            <a:endParaRPr lang="hu-HU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073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30C9E5DA-F2B2-4E0D-AADB-562FCE619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253" y="1583360"/>
            <a:ext cx="5542546" cy="4593603"/>
          </a:xfrm>
        </p:spPr>
        <p:txBody>
          <a:bodyPr/>
          <a:lstStyle/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„</a:t>
            </a:r>
            <a:r>
              <a:rPr lang="hu-HU" dirty="0" err="1"/>
              <a:t>Modularity</a:t>
            </a:r>
            <a:r>
              <a:rPr lang="hu-HU" dirty="0"/>
              <a:t>,</a:t>
            </a:r>
          </a:p>
          <a:p>
            <a:pPr marL="0" indent="0">
              <a:buNone/>
            </a:pPr>
            <a:r>
              <a:rPr lang="hu-HU" dirty="0" err="1"/>
              <a:t>based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abstraction</a:t>
            </a:r>
            <a:r>
              <a:rPr lang="hu-HU" dirty="0"/>
              <a:t>,</a:t>
            </a:r>
          </a:p>
          <a:p>
            <a:pPr marL="0" indent="0">
              <a:buNone/>
            </a:pPr>
            <a:r>
              <a:rPr lang="hu-HU" dirty="0"/>
              <a:t>is </a:t>
            </a:r>
            <a:r>
              <a:rPr lang="hu-HU" b="1" dirty="0" err="1">
                <a:solidFill>
                  <a:srgbClr val="FF0000"/>
                </a:solidFill>
              </a:rPr>
              <a:t>the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way</a:t>
            </a:r>
            <a:r>
              <a:rPr lang="hu-HU" dirty="0"/>
              <a:t> </a:t>
            </a:r>
            <a:r>
              <a:rPr lang="hu-HU" dirty="0" err="1"/>
              <a:t>things</a:t>
            </a:r>
            <a:r>
              <a:rPr lang="hu-HU" dirty="0"/>
              <a:t> </a:t>
            </a:r>
            <a:r>
              <a:rPr lang="hu-HU" dirty="0" err="1"/>
              <a:t>get</a:t>
            </a:r>
            <a:r>
              <a:rPr lang="hu-HU" dirty="0"/>
              <a:t> </a:t>
            </a:r>
            <a:r>
              <a:rPr lang="hu-HU" dirty="0" err="1"/>
              <a:t>done</a:t>
            </a:r>
            <a:r>
              <a:rPr lang="hu-HU" dirty="0"/>
              <a:t>”</a:t>
            </a:r>
          </a:p>
          <a:p>
            <a:pPr marL="0" indent="0">
              <a:buNone/>
            </a:pPr>
            <a:r>
              <a:rPr lang="hu-HU" i="1" dirty="0"/>
              <a:t>	Barbara </a:t>
            </a:r>
            <a:r>
              <a:rPr lang="hu-HU" i="1" dirty="0" err="1"/>
              <a:t>Liskov</a:t>
            </a:r>
            <a:r>
              <a:rPr lang="hu-HU" i="1" dirty="0"/>
              <a:t>, MIT</a:t>
            </a:r>
          </a:p>
        </p:txBody>
      </p:sp>
      <p:pic>
        <p:nvPicPr>
          <p:cNvPr id="5122" name="Picture 2" descr="Image result for barbara liskov">
            <a:extLst>
              <a:ext uri="{FF2B5EF4-FFF2-40B4-BE49-F238E27FC236}">
                <a16:creationId xmlns:a16="http://schemas.microsoft.com/office/drawing/2014/main" id="{C90F580A-083F-4A80-8849-7BDEAED86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44" y="2263079"/>
            <a:ext cx="5131298" cy="2693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58956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DCA0AEAE-99E6-4BC1-B3A2-238AF6161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					</a:t>
            </a:r>
            <a:r>
              <a:rPr lang="hu-HU" b="1" dirty="0">
                <a:solidFill>
                  <a:srgbClr val="FF0000"/>
                </a:solidFill>
              </a:rPr>
              <a:t>and </a:t>
            </a:r>
            <a:r>
              <a:rPr lang="hu-HU" b="1" dirty="0" err="1">
                <a:solidFill>
                  <a:srgbClr val="FF0000"/>
                </a:solidFill>
              </a:rPr>
              <a:t>the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network</a:t>
            </a:r>
            <a:r>
              <a:rPr lang="hu-HU" b="1" dirty="0">
                <a:solidFill>
                  <a:srgbClr val="FF0000"/>
                </a:solidFill>
              </a:rPr>
              <a:t> hardware/software</a:t>
            </a:r>
          </a:p>
          <a:p>
            <a:pPr marL="0" indent="0">
              <a:buNone/>
            </a:pPr>
            <a:r>
              <a:rPr lang="hu-HU" b="1" dirty="0">
                <a:solidFill>
                  <a:srgbClr val="FF0000"/>
                </a:solidFill>
              </a:rPr>
              <a:t>					</a:t>
            </a:r>
            <a:r>
              <a:rPr lang="hu-HU" b="1" dirty="0" err="1">
                <a:solidFill>
                  <a:srgbClr val="FF0000"/>
                </a:solidFill>
              </a:rPr>
              <a:t>that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implement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them</a:t>
            </a:r>
            <a:endParaRPr lang="hu-HU" b="1" dirty="0">
              <a:solidFill>
                <a:srgbClr val="FF0000"/>
              </a:solidFill>
            </a:endParaRP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BB4A1106-A6D6-4F24-A2CC-6965145CE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To provide structure to the design of network protocols,</a:t>
            </a:r>
            <a:br>
              <a:rPr lang="en-US" sz="3600" dirty="0"/>
            </a:br>
            <a:r>
              <a:rPr lang="en-US" sz="3600" dirty="0"/>
              <a:t>network designers organize </a:t>
            </a:r>
            <a:r>
              <a:rPr lang="en-US" sz="3600" b="1" dirty="0">
                <a:solidFill>
                  <a:srgbClr val="FF0000"/>
                </a:solidFill>
              </a:rPr>
              <a:t>protocols</a:t>
            </a:r>
            <a:r>
              <a:rPr lang="en-US" sz="3600" dirty="0"/>
              <a:t> in layers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2978105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Hálózatok modelljei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000" dirty="0"/>
              <a:t>Internet rétegmodelljei</a:t>
            </a:r>
          </a:p>
          <a:p>
            <a:pPr lvl="1"/>
            <a:r>
              <a:rPr lang="hu-HU" sz="2000" dirty="0"/>
              <a:t>TCP/IP modell: 4 réteget különböztet meg. 1982 márciusában az amerikai hadászati célú számítógépes hálózatok standardja lett. 1985-től népszerűsítették kereskedelmi felhasználásra. (</a:t>
            </a:r>
            <a:r>
              <a:rPr lang="hu-HU" sz="2000" i="1" dirty="0" err="1"/>
              <a:t>Interop</a:t>
            </a:r>
            <a:r>
              <a:rPr lang="hu-HU" sz="2000" dirty="0"/>
              <a:t>)</a:t>
            </a:r>
          </a:p>
          <a:p>
            <a:pPr lvl="1"/>
            <a:r>
              <a:rPr lang="hu-HU" sz="2000" dirty="0"/>
              <a:t>Hibrid TCP/IP modell: 5 réteget különböztet meg (</a:t>
            </a:r>
            <a:r>
              <a:rPr lang="hu-HU" sz="2000" i="1" dirty="0" err="1"/>
              <a:t>Tanenbaum</a:t>
            </a:r>
            <a:r>
              <a:rPr lang="hu-HU" sz="2000" i="1" dirty="0"/>
              <a:t>, </a:t>
            </a:r>
            <a:r>
              <a:rPr lang="hu-HU" sz="2000" i="1" dirty="0" err="1"/>
              <a:t>Stallings</a:t>
            </a:r>
            <a:r>
              <a:rPr lang="hu-HU" sz="2000" i="1" dirty="0"/>
              <a:t>, </a:t>
            </a:r>
            <a:r>
              <a:rPr lang="hu-HU" sz="2000" i="1" dirty="0" err="1"/>
              <a:t>Kurose</a:t>
            </a:r>
            <a:r>
              <a:rPr lang="hu-HU" sz="2000" i="1" dirty="0"/>
              <a:t>, </a:t>
            </a:r>
            <a:r>
              <a:rPr lang="hu-HU" sz="2000" i="1" dirty="0" err="1"/>
              <a:t>Forouzan</a:t>
            </a:r>
            <a:r>
              <a:rPr lang="hu-HU" sz="2000" dirty="0"/>
              <a:t>)</a:t>
            </a:r>
          </a:p>
          <a:p>
            <a:endParaRPr lang="hu-HU" sz="2000" dirty="0"/>
          </a:p>
          <a:p>
            <a:r>
              <a:rPr lang="hu-HU" sz="2000" dirty="0"/>
              <a:t>Nyílt rendszerek hálózatának standard modellje</a:t>
            </a:r>
          </a:p>
          <a:p>
            <a:pPr lvl="1"/>
            <a:r>
              <a:rPr lang="hu-HU" sz="2000" b="1" i="1" dirty="0"/>
              <a:t>O</a:t>
            </a:r>
            <a:r>
              <a:rPr lang="hu-HU" sz="2000" i="1" dirty="0"/>
              <a:t>pen </a:t>
            </a:r>
            <a:r>
              <a:rPr lang="hu-HU" sz="2000" b="1" i="1" dirty="0"/>
              <a:t>S</a:t>
            </a:r>
            <a:r>
              <a:rPr lang="hu-HU" sz="2000" i="1" dirty="0"/>
              <a:t>ystem </a:t>
            </a:r>
            <a:r>
              <a:rPr lang="hu-HU" sz="2000" b="1" i="1" dirty="0" err="1"/>
              <a:t>I</a:t>
            </a:r>
            <a:r>
              <a:rPr lang="hu-HU" sz="2000" i="1" dirty="0" err="1"/>
              <a:t>nterconnection</a:t>
            </a:r>
            <a:r>
              <a:rPr lang="hu-HU" sz="2000" i="1" dirty="0"/>
              <a:t> </a:t>
            </a:r>
            <a:r>
              <a:rPr lang="hu-HU" sz="2000" i="1" dirty="0" err="1"/>
              <a:t>Reference</a:t>
            </a:r>
            <a:r>
              <a:rPr lang="hu-HU" sz="2000" i="1" dirty="0"/>
              <a:t> </a:t>
            </a:r>
            <a:r>
              <a:rPr lang="hu-HU" sz="2000" i="1" dirty="0" err="1"/>
              <a:t>Model</a:t>
            </a:r>
            <a:r>
              <a:rPr lang="hu-HU" sz="2000" dirty="0"/>
              <a:t>: Röviden OSI referencia modell, amely egy 7-rétegű standard, koncepcionális modellt definiál kommunikációs hálózatok belső funkcionalitásaihoz. (</a:t>
            </a:r>
            <a:r>
              <a:rPr lang="hu-HU" sz="2000" i="1" dirty="0"/>
              <a:t>ISO/IEC 7498-1</a:t>
            </a:r>
            <a:r>
              <a:rPr lang="hu-HU" sz="2000" dirty="0"/>
              <a:t>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629637A9-119A-49DA-BD12-AAC58B377D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02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TCP/IP modell (RFC 1122)</a:t>
            </a:r>
          </a:p>
        </p:txBody>
      </p:sp>
      <p:sp>
        <p:nvSpPr>
          <p:cNvPr id="4" name="Rectangle 3"/>
          <p:cNvSpPr/>
          <p:nvPr/>
        </p:nvSpPr>
        <p:spPr>
          <a:xfrm>
            <a:off x="2146632" y="2622886"/>
            <a:ext cx="3113171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cap="small" dirty="0">
                <a:solidFill>
                  <a:schemeClr val="tx1"/>
                </a:solidFill>
              </a:rPr>
              <a:t>Alkalmazási réteg</a:t>
            </a:r>
            <a:r>
              <a:rPr lang="hu-HU" cap="small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hu-HU" dirty="0">
                <a:solidFill>
                  <a:schemeClr val="tx1"/>
                </a:solidFill>
              </a:rPr>
              <a:t>(angolul </a:t>
            </a:r>
            <a:r>
              <a:rPr lang="hu-HU" i="1" dirty="0" err="1">
                <a:solidFill>
                  <a:schemeClr val="tx1"/>
                </a:solidFill>
              </a:rPr>
              <a:t>Application</a:t>
            </a:r>
            <a:r>
              <a:rPr lang="hu-HU" i="1" dirty="0">
                <a:solidFill>
                  <a:schemeClr val="tx1"/>
                </a:solidFill>
              </a:rPr>
              <a:t> </a:t>
            </a:r>
            <a:r>
              <a:rPr lang="hu-HU" i="1" dirty="0" err="1">
                <a:solidFill>
                  <a:schemeClr val="tx1"/>
                </a:solidFill>
              </a:rPr>
              <a:t>layer</a:t>
            </a:r>
            <a:r>
              <a:rPr lang="hu-HU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5" name="Rectangle 4"/>
          <p:cNvSpPr/>
          <p:nvPr/>
        </p:nvSpPr>
        <p:spPr>
          <a:xfrm>
            <a:off x="2146631" y="3356813"/>
            <a:ext cx="3113171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cap="small">
                <a:solidFill>
                  <a:schemeClr val="tx1"/>
                </a:solidFill>
              </a:rPr>
              <a:t>Szállítói réteg</a:t>
            </a:r>
            <a:endParaRPr lang="hu-HU" cap="small">
              <a:solidFill>
                <a:schemeClr val="tx1"/>
              </a:solidFill>
            </a:endParaRPr>
          </a:p>
          <a:p>
            <a:pPr algn="ctr"/>
            <a:r>
              <a:rPr lang="hu-HU">
                <a:solidFill>
                  <a:schemeClr val="tx1"/>
                </a:solidFill>
              </a:rPr>
              <a:t> (angolul </a:t>
            </a:r>
            <a:r>
              <a:rPr lang="hu-HU" i="1">
                <a:solidFill>
                  <a:schemeClr val="tx1"/>
                </a:solidFill>
              </a:rPr>
              <a:t>Transport layer</a:t>
            </a:r>
            <a:r>
              <a:rPr lang="hu-HU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6" name="Rectangle 5"/>
          <p:cNvSpPr/>
          <p:nvPr/>
        </p:nvSpPr>
        <p:spPr>
          <a:xfrm>
            <a:off x="2146631" y="4090740"/>
            <a:ext cx="3113171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cap="small">
                <a:solidFill>
                  <a:schemeClr val="tx1"/>
                </a:solidFill>
              </a:rPr>
              <a:t>Hálózati réteg</a:t>
            </a:r>
            <a:endParaRPr lang="hu-HU" cap="small">
              <a:solidFill>
                <a:schemeClr val="tx1"/>
              </a:solidFill>
            </a:endParaRPr>
          </a:p>
          <a:p>
            <a:pPr algn="ctr"/>
            <a:r>
              <a:rPr lang="hu-HU">
                <a:solidFill>
                  <a:schemeClr val="tx1"/>
                </a:solidFill>
              </a:rPr>
              <a:t> (angolul </a:t>
            </a:r>
            <a:r>
              <a:rPr lang="hu-HU" i="1">
                <a:solidFill>
                  <a:schemeClr val="tx1"/>
                </a:solidFill>
              </a:rPr>
              <a:t>Internet layer</a:t>
            </a:r>
            <a:r>
              <a:rPr lang="hu-HU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7" name="Rectangle 6"/>
          <p:cNvSpPr/>
          <p:nvPr/>
        </p:nvSpPr>
        <p:spPr>
          <a:xfrm>
            <a:off x="2146631" y="4824667"/>
            <a:ext cx="3113171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cap="small" dirty="0">
                <a:solidFill>
                  <a:schemeClr val="tx1"/>
                </a:solidFill>
              </a:rPr>
              <a:t>Kapcsolati réteg</a:t>
            </a:r>
            <a:endParaRPr lang="hu-HU" cap="small" dirty="0">
              <a:solidFill>
                <a:schemeClr val="tx1"/>
              </a:solidFill>
            </a:endParaRPr>
          </a:p>
          <a:p>
            <a:pPr algn="ctr"/>
            <a:r>
              <a:rPr lang="hu-HU" dirty="0">
                <a:solidFill>
                  <a:schemeClr val="tx1"/>
                </a:solidFill>
              </a:rPr>
              <a:t> (angolul </a:t>
            </a:r>
            <a:r>
              <a:rPr lang="hu-HU" i="1" dirty="0">
                <a:solidFill>
                  <a:schemeClr val="tx1"/>
                </a:solidFill>
              </a:rPr>
              <a:t>Link </a:t>
            </a:r>
            <a:r>
              <a:rPr lang="hu-HU" i="1" dirty="0" err="1">
                <a:solidFill>
                  <a:schemeClr val="tx1"/>
                </a:solidFill>
              </a:rPr>
              <a:t>layer</a:t>
            </a:r>
            <a:r>
              <a:rPr lang="hu-HU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6432883" y="2622886"/>
            <a:ext cx="3221456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>
                <a:solidFill>
                  <a:schemeClr val="tx1"/>
                </a:solidFill>
              </a:rPr>
              <a:t>… </a:t>
            </a:r>
          </a:p>
        </p:txBody>
      </p:sp>
      <p:sp>
        <p:nvSpPr>
          <p:cNvPr id="9" name="Rectangle 8"/>
          <p:cNvSpPr/>
          <p:nvPr/>
        </p:nvSpPr>
        <p:spPr>
          <a:xfrm>
            <a:off x="6432884" y="3356813"/>
            <a:ext cx="3221456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432883" y="4090740"/>
            <a:ext cx="3221456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432883" y="4824667"/>
            <a:ext cx="3221456" cy="72189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>
                <a:solidFill>
                  <a:schemeClr val="tx1"/>
                </a:solidFill>
              </a:rPr>
              <a:t>… 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741720" y="2827422"/>
            <a:ext cx="578242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400">
                <a:solidFill>
                  <a:schemeClr val="tx1"/>
                </a:solidFill>
              </a:rPr>
              <a:t>TELNET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7404963" y="2827422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200">
                <a:solidFill>
                  <a:schemeClr val="tx1"/>
                </a:solidFill>
              </a:rPr>
              <a:t>FTP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806178" y="2827422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DNS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8179494" y="2827422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90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7526783" y="3513224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1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8130620" y="3513221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100">
                <a:solidFill>
                  <a:schemeClr val="tx1"/>
                </a:solidFill>
              </a:rPr>
              <a:t>UDP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828327" y="4247148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40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579293" y="4981075"/>
            <a:ext cx="624335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200">
                <a:solidFill>
                  <a:schemeClr val="tx1"/>
                </a:solidFill>
              </a:rPr>
              <a:t>ARPANET</a:t>
            </a:r>
            <a:endParaRPr lang="hu-HU" sz="1400">
              <a:solidFill>
                <a:schemeClr val="tx1"/>
              </a:solidFill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7319235" y="4981075"/>
            <a:ext cx="595767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900">
                <a:solidFill>
                  <a:schemeClr val="tx1"/>
                </a:solidFill>
              </a:rPr>
              <a:t>SATNET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8908906" y="4975060"/>
            <a:ext cx="470933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1100" dirty="0">
                <a:solidFill>
                  <a:schemeClr val="tx1"/>
                </a:solidFill>
              </a:rPr>
              <a:t>LAN</a:t>
            </a:r>
            <a:endParaRPr lang="hu-HU" sz="1400" dirty="0">
              <a:solidFill>
                <a:schemeClr val="tx1"/>
              </a:solidFill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8190022" y="4981075"/>
            <a:ext cx="634136" cy="40907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hu-HU" sz="900">
                <a:solidFill>
                  <a:schemeClr val="tx1"/>
                </a:solidFill>
              </a:rPr>
              <a:t>Ethernet</a:t>
            </a:r>
          </a:p>
        </p:txBody>
      </p:sp>
      <p:sp>
        <p:nvSpPr>
          <p:cNvPr id="25" name="Left Brace 24"/>
          <p:cNvSpPr/>
          <p:nvPr/>
        </p:nvSpPr>
        <p:spPr>
          <a:xfrm>
            <a:off x="6171702" y="2622886"/>
            <a:ext cx="192788" cy="2189749"/>
          </a:xfrm>
          <a:prstGeom prst="lef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 b="1"/>
          </a:p>
        </p:txBody>
      </p:sp>
      <p:sp>
        <p:nvSpPr>
          <p:cNvPr id="27" name="Left Brace 26"/>
          <p:cNvSpPr/>
          <p:nvPr/>
        </p:nvSpPr>
        <p:spPr>
          <a:xfrm>
            <a:off x="6157865" y="4848725"/>
            <a:ext cx="206627" cy="661741"/>
          </a:xfrm>
          <a:prstGeom prst="leftBr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 b="1"/>
          </a:p>
        </p:txBody>
      </p:sp>
      <p:sp>
        <p:nvSpPr>
          <p:cNvPr id="28" name="TextBox 27"/>
          <p:cNvSpPr txBox="1"/>
          <p:nvPr/>
        </p:nvSpPr>
        <p:spPr>
          <a:xfrm>
            <a:off x="5440277" y="3561348"/>
            <a:ext cx="101720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hu-HU" sz="1400"/>
              <a:t>protokollok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528993" y="5025706"/>
            <a:ext cx="88678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hu-HU" sz="1400"/>
              <a:t>hálózatok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629637A9-119A-49DA-BD12-AAC58B377D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836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TCP/IP modell rétegei („bottom-up”)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46960" y="1440787"/>
            <a:ext cx="7543800" cy="5325773"/>
          </a:xfrm>
        </p:spPr>
        <p:txBody>
          <a:bodyPr>
            <a:noAutofit/>
          </a:bodyPr>
          <a:lstStyle/>
          <a:p>
            <a:r>
              <a:rPr lang="hu-HU" sz="1800" b="1" dirty="0"/>
              <a:t>Kapcsolati réteg / </a:t>
            </a:r>
            <a:r>
              <a:rPr lang="hu-HU" sz="1800" b="1" dirty="0" err="1"/>
              <a:t>Host-to-network</a:t>
            </a:r>
            <a:r>
              <a:rPr lang="hu-HU" sz="1800" b="1" dirty="0"/>
              <a:t> </a:t>
            </a:r>
            <a:r>
              <a:rPr lang="hu-HU" sz="1800" b="1" dirty="0" err="1"/>
              <a:t>or</a:t>
            </a:r>
            <a:r>
              <a:rPr lang="hu-HU" sz="1800" b="1" dirty="0"/>
              <a:t> Link </a:t>
            </a:r>
            <a:r>
              <a:rPr lang="hu-HU" sz="1800" b="1" dirty="0" err="1"/>
              <a:t>layer</a:t>
            </a:r>
            <a:endParaRPr lang="hu-HU" sz="1800" b="1" dirty="0"/>
          </a:p>
          <a:p>
            <a:pPr lvl="1"/>
            <a:r>
              <a:rPr lang="hu-HU" sz="1600" dirty="0"/>
              <a:t>nem specifikált</a:t>
            </a:r>
          </a:p>
          <a:p>
            <a:pPr lvl="1"/>
            <a:r>
              <a:rPr lang="hu-HU" sz="1600" dirty="0"/>
              <a:t>a LAN-tól függ</a:t>
            </a:r>
          </a:p>
          <a:p>
            <a:r>
              <a:rPr lang="hu-HU" sz="1800" b="1" dirty="0"/>
              <a:t>Internet réteg / Internet </a:t>
            </a:r>
            <a:r>
              <a:rPr lang="hu-HU" sz="1800" b="1" dirty="0" err="1"/>
              <a:t>or</a:t>
            </a:r>
            <a:r>
              <a:rPr lang="hu-HU" sz="1800" b="1" dirty="0"/>
              <a:t> Network </a:t>
            </a:r>
            <a:r>
              <a:rPr lang="hu-HU" sz="1800" b="1" dirty="0" err="1"/>
              <a:t>layer</a:t>
            </a:r>
            <a:endParaRPr lang="hu-HU" sz="1800" b="1" dirty="0"/>
          </a:p>
          <a:p>
            <a:pPr lvl="1"/>
            <a:r>
              <a:rPr lang="hu-HU" sz="1600" dirty="0"/>
              <a:t>speciális csomagformátum</a:t>
            </a:r>
          </a:p>
          <a:p>
            <a:pPr lvl="1"/>
            <a:r>
              <a:rPr lang="hu-HU" sz="1600" dirty="0"/>
              <a:t>útvonal meghatározás (</a:t>
            </a:r>
            <a:r>
              <a:rPr lang="hu-HU" sz="1600" dirty="0" err="1"/>
              <a:t>routing</a:t>
            </a:r>
            <a:r>
              <a:rPr lang="hu-HU" sz="1600" dirty="0"/>
              <a:t>)</a:t>
            </a:r>
          </a:p>
          <a:p>
            <a:pPr lvl="1"/>
            <a:r>
              <a:rPr lang="hu-HU" sz="1600" dirty="0"/>
              <a:t>csomag továbbítás (angolul </a:t>
            </a:r>
            <a:r>
              <a:rPr lang="hu-HU" sz="1600" i="1" dirty="0" err="1"/>
              <a:t>packet</a:t>
            </a:r>
            <a:r>
              <a:rPr lang="hu-HU" sz="1600" i="1" dirty="0"/>
              <a:t> </a:t>
            </a:r>
            <a:r>
              <a:rPr lang="hu-HU" sz="1600" i="1" dirty="0" err="1"/>
              <a:t>forwarding</a:t>
            </a:r>
            <a:r>
              <a:rPr lang="hu-HU" sz="1600" dirty="0"/>
              <a:t>)</a:t>
            </a:r>
          </a:p>
          <a:p>
            <a:r>
              <a:rPr lang="hu-HU" sz="1800" b="1" dirty="0"/>
              <a:t>Szállítói réteg / </a:t>
            </a:r>
            <a:r>
              <a:rPr lang="hu-HU" sz="1800" b="1" dirty="0" err="1"/>
              <a:t>Transport</a:t>
            </a:r>
            <a:r>
              <a:rPr lang="hu-HU" sz="1800" b="1" dirty="0"/>
              <a:t> </a:t>
            </a:r>
            <a:r>
              <a:rPr lang="hu-HU" sz="1800" b="1" dirty="0" err="1"/>
              <a:t>layer</a:t>
            </a:r>
            <a:endParaRPr lang="hu-HU" sz="1800" b="1" dirty="0"/>
          </a:p>
          <a:p>
            <a:pPr lvl="1"/>
            <a:r>
              <a:rPr lang="hu-HU" sz="1600" b="1" dirty="0" err="1"/>
              <a:t>T</a:t>
            </a:r>
            <a:r>
              <a:rPr lang="hu-HU" sz="1600" dirty="0" err="1"/>
              <a:t>ransport</a:t>
            </a:r>
            <a:r>
              <a:rPr lang="hu-HU" sz="1600" dirty="0"/>
              <a:t> </a:t>
            </a:r>
            <a:r>
              <a:rPr lang="hu-HU" sz="1600" b="1" dirty="0" err="1"/>
              <a:t>C</a:t>
            </a:r>
            <a:r>
              <a:rPr lang="hu-HU" sz="1600" dirty="0" err="1"/>
              <a:t>ontrol</a:t>
            </a:r>
            <a:r>
              <a:rPr lang="hu-HU" sz="1600" dirty="0"/>
              <a:t> </a:t>
            </a:r>
            <a:r>
              <a:rPr lang="hu-HU" sz="1600" b="1" dirty="0" err="1"/>
              <a:t>P</a:t>
            </a:r>
            <a:r>
              <a:rPr lang="hu-HU" sz="1600" dirty="0" err="1"/>
              <a:t>rotocol</a:t>
            </a:r>
            <a:r>
              <a:rPr lang="hu-HU" sz="1600" dirty="0"/>
              <a:t> </a:t>
            </a:r>
          </a:p>
          <a:p>
            <a:pPr lvl="2"/>
            <a:r>
              <a:rPr lang="hu-HU" sz="1600" dirty="0"/>
              <a:t>megbízható, kétirányú bájt-folyam átviteli szolgáltatás</a:t>
            </a:r>
          </a:p>
          <a:p>
            <a:pPr lvl="2"/>
            <a:r>
              <a:rPr lang="hu-HU" sz="1600" dirty="0"/>
              <a:t>szegmentálás, folyamfelügyelet, </a:t>
            </a:r>
            <a:r>
              <a:rPr lang="hu-HU" sz="1600" dirty="0" err="1"/>
              <a:t>multiplexálás</a:t>
            </a:r>
            <a:endParaRPr lang="hu-HU" sz="1600" dirty="0"/>
          </a:p>
          <a:p>
            <a:pPr lvl="1"/>
            <a:r>
              <a:rPr lang="hu-HU" sz="1600" b="1" dirty="0" err="1"/>
              <a:t>U</a:t>
            </a:r>
            <a:r>
              <a:rPr lang="hu-HU" sz="1600" dirty="0" err="1"/>
              <a:t>ser</a:t>
            </a:r>
            <a:r>
              <a:rPr lang="hu-HU" sz="1600" dirty="0"/>
              <a:t> </a:t>
            </a:r>
            <a:r>
              <a:rPr lang="hu-HU" sz="1600" b="1" dirty="0" err="1"/>
              <a:t>D</a:t>
            </a:r>
            <a:r>
              <a:rPr lang="hu-HU" sz="1600" dirty="0" err="1"/>
              <a:t>atagram</a:t>
            </a:r>
            <a:r>
              <a:rPr lang="hu-HU" sz="1600" dirty="0"/>
              <a:t> </a:t>
            </a:r>
            <a:r>
              <a:rPr lang="hu-HU" sz="1600" b="1" dirty="0" err="1"/>
              <a:t>P</a:t>
            </a:r>
            <a:r>
              <a:rPr lang="hu-HU" sz="1600" dirty="0" err="1"/>
              <a:t>rotocol</a:t>
            </a:r>
            <a:r>
              <a:rPr lang="hu-HU" sz="1600" dirty="0"/>
              <a:t>  </a:t>
            </a:r>
          </a:p>
          <a:p>
            <a:pPr lvl="2"/>
            <a:r>
              <a:rPr lang="hu-HU" sz="1600" dirty="0"/>
              <a:t>nem megbízható átviteli szolgáltatás</a:t>
            </a:r>
          </a:p>
          <a:p>
            <a:pPr lvl="2"/>
            <a:r>
              <a:rPr lang="hu-HU" sz="1600" dirty="0"/>
              <a:t>nincs folyamfelügyelet</a:t>
            </a:r>
          </a:p>
          <a:p>
            <a:r>
              <a:rPr lang="hu-HU" sz="1800" b="1" dirty="0"/>
              <a:t> Alkalmazási réteg / </a:t>
            </a:r>
            <a:r>
              <a:rPr lang="hu-HU" sz="1800" b="1" dirty="0" err="1"/>
              <a:t>Application</a:t>
            </a:r>
            <a:r>
              <a:rPr lang="hu-HU" sz="1800" b="1" dirty="0"/>
              <a:t> </a:t>
            </a:r>
            <a:r>
              <a:rPr lang="hu-HU" sz="1800" b="1" dirty="0" err="1"/>
              <a:t>layer</a:t>
            </a:r>
            <a:endParaRPr lang="hu-HU" sz="1800" b="1" dirty="0"/>
          </a:p>
          <a:p>
            <a:pPr lvl="1"/>
            <a:r>
              <a:rPr lang="hu-HU" sz="1600" dirty="0"/>
              <a:t>Szolgáltatások nyújtása: Telnet, FTP, SMTP, HTTP, NNTP, DNS, SSH, etc.</a:t>
            </a:r>
            <a:endParaRPr lang="hu-HU" sz="1800" dirty="0"/>
          </a:p>
          <a:p>
            <a:pPr lvl="1"/>
            <a:endParaRPr lang="hu-HU" sz="1800" dirty="0"/>
          </a:p>
          <a:p>
            <a:endParaRPr lang="hu-HU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629637A9-119A-49DA-BD12-AAC58B377D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961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Rétegek jellemzése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83B9EA5-CE9A-4950-A80C-5ADF06B45BB8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4622043" y="1600200"/>
            <a:ext cx="5893557" cy="5105400"/>
          </a:xfrm>
        </p:spPr>
        <p:txBody>
          <a:bodyPr anchor="ctr"/>
          <a:lstStyle/>
          <a:p>
            <a:r>
              <a:rPr lang="hu-HU" dirty="0"/>
              <a:t>Szolgáltatás</a:t>
            </a:r>
            <a:endParaRPr lang="en-US" dirty="0"/>
          </a:p>
          <a:p>
            <a:pPr lvl="1"/>
            <a:r>
              <a:rPr lang="hu-HU" dirty="0">
                <a:solidFill>
                  <a:srgbClr val="FF0000"/>
                </a:solidFill>
              </a:rPr>
              <a:t>Mit</a:t>
            </a:r>
            <a:r>
              <a:rPr lang="hu-HU" dirty="0"/>
              <a:t> </a:t>
            </a:r>
            <a:r>
              <a:rPr lang="hu-HU" dirty="0">
                <a:solidFill>
                  <a:srgbClr val="FF0000"/>
                </a:solidFill>
              </a:rPr>
              <a:t>csinál</a:t>
            </a:r>
            <a:r>
              <a:rPr lang="hu-HU" dirty="0"/>
              <a:t> az adott réteg?</a:t>
            </a:r>
            <a:endParaRPr lang="en-US" dirty="0"/>
          </a:p>
          <a:p>
            <a:r>
              <a:rPr lang="hu-HU" dirty="0"/>
              <a:t>Interfész</a:t>
            </a:r>
            <a:endParaRPr lang="en-US" dirty="0"/>
          </a:p>
          <a:p>
            <a:pPr lvl="1"/>
            <a:r>
              <a:rPr lang="hu-HU" dirty="0">
                <a:solidFill>
                  <a:srgbClr val="FF0000"/>
                </a:solidFill>
              </a:rPr>
              <a:t>Hogyan</a:t>
            </a:r>
            <a:r>
              <a:rPr lang="hu-HU" dirty="0"/>
              <a:t> </a:t>
            </a:r>
            <a:r>
              <a:rPr lang="hu-HU" dirty="0">
                <a:solidFill>
                  <a:srgbClr val="FF0000"/>
                </a:solidFill>
              </a:rPr>
              <a:t>férhetünk</a:t>
            </a:r>
            <a:r>
              <a:rPr lang="hu-HU" dirty="0"/>
              <a:t> </a:t>
            </a:r>
            <a:r>
              <a:rPr lang="hu-HU" dirty="0">
                <a:solidFill>
                  <a:srgbClr val="FF0000"/>
                </a:solidFill>
              </a:rPr>
              <a:t>hozzá</a:t>
            </a:r>
            <a:r>
              <a:rPr lang="hu-HU" dirty="0"/>
              <a:t> a réteghez?</a:t>
            </a:r>
            <a:endParaRPr lang="en-US" dirty="0"/>
          </a:p>
          <a:p>
            <a:r>
              <a:rPr lang="hu-HU" dirty="0"/>
              <a:t>Protokoll</a:t>
            </a:r>
            <a:endParaRPr lang="en-US" dirty="0"/>
          </a:p>
          <a:p>
            <a:pPr lvl="1"/>
            <a:r>
              <a:rPr lang="hu-HU" dirty="0">
                <a:solidFill>
                  <a:srgbClr val="FF0000"/>
                </a:solidFill>
              </a:rPr>
              <a:t>Hogyan</a:t>
            </a:r>
            <a:r>
              <a:rPr lang="hu-HU" dirty="0"/>
              <a:t> </a:t>
            </a:r>
            <a:r>
              <a:rPr lang="hu-HU" dirty="0">
                <a:solidFill>
                  <a:srgbClr val="FF0000"/>
                </a:solidFill>
              </a:rPr>
              <a:t>implementáljuk</a:t>
            </a:r>
            <a:r>
              <a:rPr lang="hu-HU" dirty="0"/>
              <a:t> a réteget?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708492" y="2088137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681070" y="2088137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Alkalmazási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97252" y="2663625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669694" y="266362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Megjelenítési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697383" y="3236802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669825" y="3236802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Ülés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697383" y="3809979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669825" y="380997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Szállítói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697383" y="4383156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669825" y="438315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Hálózati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697383" y="4960890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669825" y="496089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Adatkapcsolati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697514" y="5534067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669956" y="5534067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Fizikai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79829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Fizikai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83B9EA5-CE9A-4950-A80C-5ADF06B45BB8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4662985" y="1600200"/>
            <a:ext cx="5852614" cy="5105400"/>
          </a:xfrm>
        </p:spPr>
        <p:txBody>
          <a:bodyPr anchor="ctr">
            <a:normAutofit lnSpcReduction="10000"/>
          </a:bodyPr>
          <a:lstStyle/>
          <a:p>
            <a:r>
              <a:rPr lang="hu-HU" dirty="0"/>
              <a:t>Szolgáltatás</a:t>
            </a:r>
            <a:endParaRPr lang="en-US" dirty="0"/>
          </a:p>
          <a:p>
            <a:pPr lvl="1"/>
            <a:r>
              <a:rPr lang="hu-HU" dirty="0"/>
              <a:t>Információt visz át két fizikailag összekötött eszköz között</a:t>
            </a:r>
          </a:p>
          <a:p>
            <a:pPr lvl="1"/>
            <a:r>
              <a:rPr lang="en-US" dirty="0" err="1"/>
              <a:t>definiálja</a:t>
            </a:r>
            <a:r>
              <a:rPr lang="en-US" dirty="0"/>
              <a:t> </a:t>
            </a:r>
            <a:r>
              <a:rPr lang="en-US" dirty="0" err="1"/>
              <a:t>az</a:t>
            </a:r>
            <a:r>
              <a:rPr lang="en-US" dirty="0"/>
              <a:t> </a:t>
            </a:r>
            <a:r>
              <a:rPr lang="en-US" dirty="0" err="1"/>
              <a:t>eszköz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a </a:t>
            </a:r>
            <a:r>
              <a:rPr lang="en-US" dirty="0" err="1"/>
              <a:t>fizikai</a:t>
            </a:r>
            <a:r>
              <a:rPr lang="en-US" dirty="0"/>
              <a:t> </a:t>
            </a:r>
            <a:r>
              <a:rPr lang="en-US" dirty="0" err="1"/>
              <a:t>átviteli</a:t>
            </a:r>
            <a:r>
              <a:rPr lang="en-US" dirty="0"/>
              <a:t> </a:t>
            </a:r>
            <a:r>
              <a:rPr lang="en-US" dirty="0" err="1"/>
              <a:t>közeg</a:t>
            </a:r>
            <a:r>
              <a:rPr lang="en-US" dirty="0"/>
              <a:t> </a:t>
            </a:r>
            <a:r>
              <a:rPr lang="en-US" dirty="0" err="1"/>
              <a:t>kapcsolatát</a:t>
            </a:r>
            <a:endParaRPr lang="en-US" dirty="0"/>
          </a:p>
          <a:p>
            <a:r>
              <a:rPr lang="hu-HU" dirty="0"/>
              <a:t>Interfész</a:t>
            </a:r>
            <a:endParaRPr lang="en-US" dirty="0"/>
          </a:p>
          <a:p>
            <a:pPr lvl="1"/>
            <a:r>
              <a:rPr lang="hu-HU" dirty="0"/>
              <a:t>Specifikálja egy bit átvitelét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hu-HU" dirty="0"/>
              <a:t>Protokoll</a:t>
            </a:r>
            <a:endParaRPr lang="en-US" dirty="0"/>
          </a:p>
          <a:p>
            <a:pPr lvl="1"/>
            <a:r>
              <a:rPr lang="hu-HU" dirty="0"/>
              <a:t>Egy bit kódolásának sémája</a:t>
            </a:r>
            <a:endParaRPr lang="en-US" dirty="0"/>
          </a:p>
          <a:p>
            <a:pPr lvl="1"/>
            <a:r>
              <a:rPr lang="hu-HU" dirty="0"/>
              <a:t>Feszültség szintek</a:t>
            </a:r>
            <a:endParaRPr lang="en-US" dirty="0"/>
          </a:p>
          <a:p>
            <a:pPr lvl="1"/>
            <a:r>
              <a:rPr lang="hu-HU" dirty="0"/>
              <a:t>Jelek időzítése</a:t>
            </a:r>
            <a:endParaRPr lang="en-US" dirty="0"/>
          </a:p>
          <a:p>
            <a:r>
              <a:rPr lang="hu-HU" dirty="0"/>
              <a:t>Példák</a:t>
            </a:r>
            <a:r>
              <a:rPr lang="en-US" dirty="0"/>
              <a:t>: </a:t>
            </a:r>
            <a:r>
              <a:rPr lang="hu-HU" dirty="0"/>
              <a:t>koaxiális kábel</a:t>
            </a:r>
            <a:r>
              <a:rPr lang="en-US" dirty="0"/>
              <a:t>, </a:t>
            </a:r>
            <a:r>
              <a:rPr lang="hu-HU" dirty="0"/>
              <a:t>optikai kábel</a:t>
            </a:r>
            <a:r>
              <a:rPr lang="en-US" dirty="0"/>
              <a:t>, </a:t>
            </a:r>
            <a:r>
              <a:rPr lang="hu-HU" dirty="0"/>
              <a:t>rádió frekvenciás adó</a:t>
            </a:r>
            <a:endParaRPr lang="en-US" dirty="0"/>
          </a:p>
        </p:txBody>
      </p:sp>
      <p:sp>
        <p:nvSpPr>
          <p:cNvPr id="19" name="Left Brace 18"/>
          <p:cNvSpPr/>
          <p:nvPr/>
        </p:nvSpPr>
        <p:spPr>
          <a:xfrm>
            <a:off x="4103426" y="1842448"/>
            <a:ext cx="559559" cy="4653886"/>
          </a:xfrm>
          <a:prstGeom prst="leftBrace">
            <a:avLst>
              <a:gd name="adj1" fmla="val 8333"/>
              <a:gd name="adj2" fmla="val 86194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708492" y="2088137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681070" y="2088137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Alkalmazási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697252" y="2663625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669694" y="266362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Megjelenítési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697383" y="3236802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669825" y="3236802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Ülés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697383" y="3809979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669825" y="380997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Szállítói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697383" y="4383156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669825" y="438315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Hálózati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697383" y="4960890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669825" y="496089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Adatkapcsolati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697514" y="5534067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669956" y="5534067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Fizikai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369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300C1A7-A5CF-448B-87A5-326B5C463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week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64D4F64-4C47-4CCA-851D-765783D095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does</a:t>
            </a:r>
            <a:r>
              <a:rPr lang="hu-HU" dirty="0"/>
              <a:t> </a:t>
            </a:r>
            <a:r>
              <a:rPr lang="hu-HU" dirty="0" err="1"/>
              <a:t>communication</a:t>
            </a:r>
            <a:r>
              <a:rPr lang="hu-HU" dirty="0"/>
              <a:t> </a:t>
            </a:r>
            <a:r>
              <a:rPr lang="hu-HU" dirty="0" err="1"/>
              <a:t>happen</a:t>
            </a:r>
            <a:r>
              <a:rPr lang="hu-HU" dirty="0"/>
              <a:t>?</a:t>
            </a:r>
          </a:p>
          <a:p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do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characterize</a:t>
            </a:r>
            <a:r>
              <a:rPr lang="hu-HU" dirty="0"/>
              <a:t> </a:t>
            </a:r>
            <a:r>
              <a:rPr lang="hu-HU" dirty="0" err="1"/>
              <a:t>it</a:t>
            </a:r>
            <a:r>
              <a:rPr lang="hu-HU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249541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Adatkapcsolati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83B9EA5-CE9A-4950-A80C-5ADF06B45BB8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4662985" y="1600200"/>
            <a:ext cx="5852614" cy="5105400"/>
          </a:xfrm>
        </p:spPr>
        <p:txBody>
          <a:bodyPr anchor="ctr">
            <a:normAutofit lnSpcReduction="10000"/>
          </a:bodyPr>
          <a:lstStyle/>
          <a:p>
            <a:r>
              <a:rPr lang="hu-HU" dirty="0"/>
              <a:t>Szolgáltatás</a:t>
            </a:r>
            <a:endParaRPr lang="en-US" dirty="0"/>
          </a:p>
          <a:p>
            <a:pPr lvl="1"/>
            <a:r>
              <a:rPr lang="hu-HU" dirty="0"/>
              <a:t>Adatok keretekre tördelésezés: határok a csomagok között </a:t>
            </a:r>
          </a:p>
          <a:p>
            <a:pPr lvl="1"/>
            <a:r>
              <a:rPr lang="hu-HU" dirty="0"/>
              <a:t>Közeghozzáférés vezérlés</a:t>
            </a:r>
            <a:r>
              <a:rPr lang="en-US" dirty="0"/>
              <a:t> (MAC)</a:t>
            </a:r>
          </a:p>
          <a:p>
            <a:pPr lvl="1"/>
            <a:r>
              <a:rPr lang="en-US" dirty="0"/>
              <a:t>Per-hop </a:t>
            </a:r>
            <a:r>
              <a:rPr lang="hu-HU" dirty="0"/>
              <a:t>megbízhatóság és folyamvezérlés</a:t>
            </a:r>
          </a:p>
          <a:p>
            <a:r>
              <a:rPr lang="hu-HU" dirty="0"/>
              <a:t>Interfész</a:t>
            </a:r>
            <a:endParaRPr lang="en-US" dirty="0"/>
          </a:p>
          <a:p>
            <a:pPr lvl="1"/>
            <a:r>
              <a:rPr lang="hu-HU" dirty="0"/>
              <a:t>Keret küldése két közös médiumra kötött eszköz között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hu-HU" dirty="0"/>
              <a:t>Protokoll</a:t>
            </a:r>
            <a:endParaRPr lang="en-US" dirty="0"/>
          </a:p>
          <a:p>
            <a:pPr lvl="1"/>
            <a:r>
              <a:rPr lang="hu-HU" dirty="0"/>
              <a:t>Fizikai címzés</a:t>
            </a:r>
            <a:r>
              <a:rPr lang="en-US" dirty="0"/>
              <a:t> (</a:t>
            </a:r>
            <a:r>
              <a:rPr lang="hu-HU" dirty="0"/>
              <a:t>pl.</a:t>
            </a:r>
            <a:r>
              <a:rPr lang="en-US" dirty="0"/>
              <a:t> MAC address</a:t>
            </a:r>
            <a:r>
              <a:rPr lang="hu-HU" dirty="0"/>
              <a:t>, IB </a:t>
            </a:r>
            <a:r>
              <a:rPr lang="hu-HU" dirty="0" err="1"/>
              <a:t>address</a:t>
            </a:r>
            <a:r>
              <a:rPr lang="en-US" dirty="0"/>
              <a:t>)</a:t>
            </a:r>
          </a:p>
          <a:p>
            <a:r>
              <a:rPr lang="hu-HU" dirty="0"/>
              <a:t>Példák</a:t>
            </a:r>
            <a:r>
              <a:rPr lang="en-US" dirty="0"/>
              <a:t>: Ethernet, </a:t>
            </a:r>
            <a:r>
              <a:rPr lang="en-US" dirty="0" err="1"/>
              <a:t>Wifi</a:t>
            </a:r>
            <a:r>
              <a:rPr lang="en-US" dirty="0"/>
              <a:t>, </a:t>
            </a:r>
            <a:r>
              <a:rPr lang="hu-HU" dirty="0" err="1"/>
              <a:t>InfiniBand</a:t>
            </a:r>
            <a:endParaRPr lang="en-US" dirty="0"/>
          </a:p>
        </p:txBody>
      </p:sp>
      <p:sp>
        <p:nvSpPr>
          <p:cNvPr id="19" name="Left Brace 18"/>
          <p:cNvSpPr/>
          <p:nvPr/>
        </p:nvSpPr>
        <p:spPr>
          <a:xfrm>
            <a:off x="4103426" y="1842448"/>
            <a:ext cx="559559" cy="4653886"/>
          </a:xfrm>
          <a:prstGeom prst="leftBrace">
            <a:avLst>
              <a:gd name="adj1" fmla="val 8333"/>
              <a:gd name="adj2" fmla="val 73291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708492" y="2088137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681070" y="2088137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Alkalmazási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697252" y="2663625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669694" y="266362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Megjelenítési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697383" y="3236802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669825" y="3236802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Ülés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697383" y="3809979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669825" y="380997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Szállítói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697383" y="4383156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669825" y="438315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Hálózati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697383" y="4960890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669825" y="496089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Adatkapcsolati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697514" y="5534067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669956" y="5534067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Fizikai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0829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Hálózati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83B9EA5-CE9A-4950-A80C-5ADF06B45BB8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4662985" y="1600200"/>
            <a:ext cx="5852614" cy="5105400"/>
          </a:xfrm>
        </p:spPr>
        <p:txBody>
          <a:bodyPr anchor="ctr">
            <a:normAutofit lnSpcReduction="10000"/>
          </a:bodyPr>
          <a:lstStyle/>
          <a:p>
            <a:r>
              <a:rPr lang="hu-HU" dirty="0"/>
              <a:t>Szolgáltatás</a:t>
            </a:r>
            <a:endParaRPr lang="en-US" dirty="0"/>
          </a:p>
          <a:p>
            <a:pPr lvl="1"/>
            <a:r>
              <a:rPr lang="hu-HU" dirty="0"/>
              <a:t>Csomagtovábbítás</a:t>
            </a:r>
          </a:p>
          <a:p>
            <a:pPr lvl="1"/>
            <a:r>
              <a:rPr lang="hu-HU" dirty="0"/>
              <a:t>Útvonalválasztás</a:t>
            </a:r>
          </a:p>
          <a:p>
            <a:pPr lvl="1"/>
            <a:r>
              <a:rPr lang="hu-HU" dirty="0"/>
              <a:t>Csomag </a:t>
            </a:r>
            <a:r>
              <a:rPr lang="hu-HU" dirty="0" err="1"/>
              <a:t>fragmentálás</a:t>
            </a:r>
            <a:r>
              <a:rPr lang="hu-HU" dirty="0"/>
              <a:t> kezelése</a:t>
            </a:r>
            <a:endParaRPr lang="en-US" dirty="0"/>
          </a:p>
          <a:p>
            <a:pPr lvl="1"/>
            <a:r>
              <a:rPr lang="hu-HU" dirty="0"/>
              <a:t>Csomag ütemezés</a:t>
            </a:r>
            <a:endParaRPr lang="en-US" dirty="0"/>
          </a:p>
          <a:p>
            <a:pPr lvl="1"/>
            <a:r>
              <a:rPr lang="hu-HU" dirty="0"/>
              <a:t>Puffer kezelés</a:t>
            </a:r>
            <a:endParaRPr lang="en-US" dirty="0"/>
          </a:p>
          <a:p>
            <a:r>
              <a:rPr lang="hu-HU" dirty="0"/>
              <a:t>Interfész</a:t>
            </a:r>
            <a:endParaRPr lang="en-US" dirty="0"/>
          </a:p>
          <a:p>
            <a:pPr lvl="1"/>
            <a:r>
              <a:rPr lang="hu-HU" dirty="0"/>
              <a:t>Csomag küldése egy adott végpontnak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hu-HU" dirty="0"/>
              <a:t>Protokoll</a:t>
            </a:r>
            <a:endParaRPr lang="en-US" dirty="0"/>
          </a:p>
          <a:p>
            <a:pPr lvl="1"/>
            <a:r>
              <a:rPr lang="hu-HU" dirty="0"/>
              <a:t>Globálisan egyedi címeket definiálása</a:t>
            </a:r>
            <a:endParaRPr lang="en-US" dirty="0"/>
          </a:p>
          <a:p>
            <a:pPr lvl="1"/>
            <a:r>
              <a:rPr lang="hu-HU" dirty="0" err="1"/>
              <a:t>Routing</a:t>
            </a:r>
            <a:r>
              <a:rPr lang="hu-HU" dirty="0"/>
              <a:t> táblák karbantartása</a:t>
            </a:r>
            <a:endParaRPr lang="en-US" dirty="0"/>
          </a:p>
          <a:p>
            <a:r>
              <a:rPr lang="hu-HU" dirty="0"/>
              <a:t>Példák</a:t>
            </a:r>
            <a:r>
              <a:rPr lang="en-US" dirty="0"/>
              <a:t>: Internet Protocol (IP</a:t>
            </a:r>
            <a:r>
              <a:rPr lang="hu-HU" dirty="0"/>
              <a:t>v4</a:t>
            </a:r>
            <a:r>
              <a:rPr lang="en-US" dirty="0"/>
              <a:t>), IPv6</a:t>
            </a:r>
          </a:p>
        </p:txBody>
      </p:sp>
      <p:sp>
        <p:nvSpPr>
          <p:cNvPr id="19" name="Left Brace 18"/>
          <p:cNvSpPr/>
          <p:nvPr/>
        </p:nvSpPr>
        <p:spPr>
          <a:xfrm>
            <a:off x="4103426" y="1842448"/>
            <a:ext cx="559559" cy="4653886"/>
          </a:xfrm>
          <a:prstGeom prst="leftBrace">
            <a:avLst>
              <a:gd name="adj1" fmla="val 8333"/>
              <a:gd name="adj2" fmla="val 60681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708492" y="2088137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681070" y="2088137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Alkalmazási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697252" y="2663625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669694" y="266362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Megjelenítési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697383" y="3236802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669825" y="3236802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Ülés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697383" y="3809979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669825" y="380997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Szállítói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697383" y="4383156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669825" y="438315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Hálózati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697383" y="4960890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669825" y="496089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Adatkapcsolati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697514" y="5534067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669956" y="5534067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Fizikai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29249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Szállítói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83B9EA5-CE9A-4950-A80C-5ADF06B45BB8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4662985" y="1600200"/>
            <a:ext cx="5852614" cy="5105400"/>
          </a:xfrm>
        </p:spPr>
        <p:txBody>
          <a:bodyPr anchor="ctr">
            <a:normAutofit/>
          </a:bodyPr>
          <a:lstStyle/>
          <a:p>
            <a:r>
              <a:rPr lang="hu-HU" dirty="0"/>
              <a:t>Szolgáltatás</a:t>
            </a:r>
            <a:endParaRPr lang="en-US" dirty="0"/>
          </a:p>
          <a:p>
            <a:pPr lvl="1"/>
            <a:r>
              <a:rPr lang="en-US" dirty="0"/>
              <a:t>Multiplex</a:t>
            </a:r>
            <a:r>
              <a:rPr lang="hu-HU" dirty="0" err="1"/>
              <a:t>álás</a:t>
            </a:r>
            <a:r>
              <a:rPr lang="en-US" dirty="0"/>
              <a:t>/</a:t>
            </a:r>
            <a:r>
              <a:rPr lang="en-US" dirty="0" err="1"/>
              <a:t>demultiplex</a:t>
            </a:r>
            <a:r>
              <a:rPr lang="hu-HU" dirty="0" err="1"/>
              <a:t>álás</a:t>
            </a:r>
            <a:endParaRPr lang="en-US" dirty="0"/>
          </a:p>
          <a:p>
            <a:pPr lvl="1"/>
            <a:r>
              <a:rPr lang="hu-HU" dirty="0"/>
              <a:t>Torlódásvezérlés</a:t>
            </a:r>
            <a:endParaRPr lang="en-US" dirty="0"/>
          </a:p>
          <a:p>
            <a:pPr lvl="1"/>
            <a:r>
              <a:rPr lang="hu-HU" dirty="0"/>
              <a:t>Megbízható, sorrendhelyes továbbítás</a:t>
            </a:r>
            <a:endParaRPr lang="en-US" dirty="0"/>
          </a:p>
          <a:p>
            <a:r>
              <a:rPr lang="hu-HU" dirty="0"/>
              <a:t>Interfész</a:t>
            </a:r>
            <a:endParaRPr lang="en-US" dirty="0"/>
          </a:p>
          <a:p>
            <a:pPr lvl="1"/>
            <a:r>
              <a:rPr lang="hu-HU" dirty="0"/>
              <a:t>Üzenet küldése egy célállomásnak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hu-HU" dirty="0"/>
              <a:t>Protokoll</a:t>
            </a:r>
            <a:endParaRPr lang="en-US" dirty="0"/>
          </a:p>
          <a:p>
            <a:pPr lvl="1"/>
            <a:r>
              <a:rPr lang="en-US" dirty="0"/>
              <a:t>Port </a:t>
            </a:r>
            <a:r>
              <a:rPr lang="hu-HU" dirty="0"/>
              <a:t>szám</a:t>
            </a:r>
            <a:endParaRPr lang="en-US" dirty="0"/>
          </a:p>
          <a:p>
            <a:pPr lvl="1"/>
            <a:r>
              <a:rPr lang="hu-HU" dirty="0"/>
              <a:t>Megbízhatóság/Hiba javítás</a:t>
            </a:r>
            <a:endParaRPr lang="en-US" dirty="0"/>
          </a:p>
          <a:p>
            <a:pPr lvl="1"/>
            <a:r>
              <a:rPr lang="hu-HU" dirty="0"/>
              <a:t>Folyamfelügyelet</a:t>
            </a:r>
          </a:p>
          <a:p>
            <a:r>
              <a:rPr lang="hu-HU" dirty="0"/>
              <a:t>Példa</a:t>
            </a:r>
            <a:r>
              <a:rPr lang="en-US" dirty="0"/>
              <a:t>: UDP, TCP</a:t>
            </a:r>
          </a:p>
        </p:txBody>
      </p:sp>
      <p:sp>
        <p:nvSpPr>
          <p:cNvPr id="19" name="Left Brace 18"/>
          <p:cNvSpPr/>
          <p:nvPr/>
        </p:nvSpPr>
        <p:spPr>
          <a:xfrm>
            <a:off x="4103426" y="1842448"/>
            <a:ext cx="559559" cy="4653886"/>
          </a:xfrm>
          <a:prstGeom prst="leftBrace">
            <a:avLst>
              <a:gd name="adj1" fmla="val 8333"/>
              <a:gd name="adj2" fmla="val 48951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708492" y="2088137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681070" y="2088137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Alkalmazási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697252" y="2663625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669694" y="266362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Megjelenítési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697383" y="3236802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669825" y="3236802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Ülés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697383" y="3809979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669825" y="380997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Szállítói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697383" y="4383156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669825" y="438315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Hálózati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697383" y="4960890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669825" y="496089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Adatkapcsolati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697514" y="5534067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669956" y="5534067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Fizikai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2280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Ülés v. Munkamenet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83B9EA5-CE9A-4950-A80C-5ADF06B45BB8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4662985" y="1600200"/>
            <a:ext cx="5852614" cy="5105400"/>
          </a:xfrm>
        </p:spPr>
        <p:txBody>
          <a:bodyPr anchor="ctr">
            <a:normAutofit/>
          </a:bodyPr>
          <a:lstStyle/>
          <a:p>
            <a:r>
              <a:rPr lang="hu-HU" dirty="0"/>
              <a:t>Szolgáltatás</a:t>
            </a:r>
            <a:endParaRPr lang="en-US" dirty="0"/>
          </a:p>
          <a:p>
            <a:pPr lvl="1"/>
            <a:r>
              <a:rPr lang="en-US" dirty="0" err="1"/>
              <a:t>kapcsolat</a:t>
            </a:r>
            <a:r>
              <a:rPr lang="en-US" dirty="0"/>
              <a:t> </a:t>
            </a:r>
            <a:r>
              <a:rPr lang="en-US" dirty="0" err="1"/>
              <a:t>menedzsment</a:t>
            </a:r>
            <a:r>
              <a:rPr lang="en-US" dirty="0"/>
              <a:t>: </a:t>
            </a:r>
            <a:r>
              <a:rPr lang="en-US" dirty="0" err="1"/>
              <a:t>felépítés</a:t>
            </a:r>
            <a:r>
              <a:rPr lang="en-US" dirty="0"/>
              <a:t>, </a:t>
            </a:r>
            <a:r>
              <a:rPr lang="en-US" dirty="0" err="1"/>
              <a:t>fenntarás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bontás</a:t>
            </a:r>
            <a:endParaRPr lang="en-US" dirty="0"/>
          </a:p>
          <a:p>
            <a:pPr lvl="1"/>
            <a:r>
              <a:rPr lang="en-US" dirty="0" err="1"/>
              <a:t>munkamenet</a:t>
            </a:r>
            <a:r>
              <a:rPr lang="en-US" dirty="0"/>
              <a:t> </a:t>
            </a:r>
            <a:r>
              <a:rPr lang="en-US" dirty="0" err="1"/>
              <a:t>típusának</a:t>
            </a:r>
            <a:r>
              <a:rPr lang="en-US" dirty="0"/>
              <a:t> </a:t>
            </a:r>
            <a:r>
              <a:rPr lang="en-US" dirty="0" err="1"/>
              <a:t>meghatározása</a:t>
            </a:r>
            <a:endParaRPr lang="en-US" dirty="0"/>
          </a:p>
          <a:p>
            <a:pPr lvl="1"/>
            <a:r>
              <a:rPr lang="en-US" dirty="0" err="1"/>
              <a:t>szinkronizációs</a:t>
            </a:r>
            <a:r>
              <a:rPr lang="en-US" dirty="0"/>
              <a:t> </a:t>
            </a:r>
            <a:r>
              <a:rPr lang="en-US" dirty="0" err="1"/>
              <a:t>pont</a:t>
            </a:r>
            <a:r>
              <a:rPr lang="en-US" dirty="0"/>
              <a:t> </a:t>
            </a:r>
            <a:r>
              <a:rPr lang="en-US" dirty="0" err="1"/>
              <a:t>menedzsment</a:t>
            </a:r>
            <a:r>
              <a:rPr lang="en-US" dirty="0"/>
              <a:t> (checkpoint)</a:t>
            </a:r>
          </a:p>
          <a:p>
            <a:r>
              <a:rPr lang="hu-HU" dirty="0"/>
              <a:t>Interfész</a:t>
            </a:r>
            <a:endParaRPr lang="en-US" dirty="0"/>
          </a:p>
          <a:p>
            <a:pPr lvl="1"/>
            <a:r>
              <a:rPr lang="hu-HU" dirty="0"/>
              <a:t>Attól függ</a:t>
            </a:r>
            <a:r>
              <a:rPr lang="en-US" dirty="0"/>
              <a:t>…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hu-HU" dirty="0"/>
              <a:t>Protokoll</a:t>
            </a:r>
            <a:endParaRPr lang="en-US" dirty="0"/>
          </a:p>
          <a:p>
            <a:pPr lvl="1"/>
            <a:r>
              <a:rPr lang="en-US" dirty="0"/>
              <a:t>Token </a:t>
            </a:r>
            <a:r>
              <a:rPr lang="hu-HU" dirty="0"/>
              <a:t>menedzsment</a:t>
            </a:r>
            <a:endParaRPr lang="en-US" dirty="0"/>
          </a:p>
          <a:p>
            <a:pPr lvl="1"/>
            <a:r>
              <a:rPr lang="hu-HU" dirty="0" err="1"/>
              <a:t>Szinkronizációs</a:t>
            </a:r>
            <a:r>
              <a:rPr lang="en-US" dirty="0"/>
              <a:t> checkpoints</a:t>
            </a:r>
            <a:r>
              <a:rPr lang="hu-HU" dirty="0"/>
              <a:t> beszúrás</a:t>
            </a:r>
            <a:endParaRPr lang="en-US" dirty="0"/>
          </a:p>
          <a:p>
            <a:r>
              <a:rPr lang="hu-HU" dirty="0"/>
              <a:t>Példa</a:t>
            </a:r>
            <a:r>
              <a:rPr lang="en-US" dirty="0"/>
              <a:t>: </a:t>
            </a:r>
            <a:r>
              <a:rPr lang="hu-HU" dirty="0">
                <a:solidFill>
                  <a:schemeClr val="accent1"/>
                </a:solidFill>
              </a:rPr>
              <a:t>nincs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Left Brace 18"/>
          <p:cNvSpPr/>
          <p:nvPr/>
        </p:nvSpPr>
        <p:spPr>
          <a:xfrm>
            <a:off x="4103426" y="1842448"/>
            <a:ext cx="559559" cy="4653886"/>
          </a:xfrm>
          <a:prstGeom prst="leftBrace">
            <a:avLst>
              <a:gd name="adj1" fmla="val 8333"/>
              <a:gd name="adj2" fmla="val 36927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708492" y="2088137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681070" y="2088137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Alkalmazási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697252" y="2663625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669694" y="266362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Megjelenítési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697383" y="3236802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669825" y="3236802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Ülés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697383" y="3809979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669825" y="380997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Szállítói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697383" y="4383156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669825" y="438315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Hálózati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697383" y="4960890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669825" y="496089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Adatkapcsolati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697514" y="5534067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669956" y="5534067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Fizikai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3620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Megjelenítési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83B9EA5-CE9A-4950-A80C-5ADF06B45BB8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4662985" y="1600200"/>
            <a:ext cx="5852614" cy="5105400"/>
          </a:xfrm>
        </p:spPr>
        <p:txBody>
          <a:bodyPr anchor="ctr">
            <a:normAutofit/>
          </a:bodyPr>
          <a:lstStyle/>
          <a:p>
            <a:r>
              <a:rPr lang="hu-HU" dirty="0"/>
              <a:t>Szolgáltatás</a:t>
            </a:r>
            <a:endParaRPr lang="en-US" dirty="0"/>
          </a:p>
          <a:p>
            <a:pPr lvl="1"/>
            <a:r>
              <a:rPr lang="hu-HU" dirty="0"/>
              <a:t>Adatkonverzió különböző reprezentációk között</a:t>
            </a:r>
            <a:endParaRPr lang="en-US" dirty="0"/>
          </a:p>
          <a:p>
            <a:pPr lvl="1"/>
            <a:r>
              <a:rPr lang="hu-HU" dirty="0"/>
              <a:t>Pl.</a:t>
            </a:r>
            <a:r>
              <a:rPr lang="en-US" dirty="0"/>
              <a:t> big endian to little endian</a:t>
            </a:r>
          </a:p>
          <a:p>
            <a:pPr lvl="1"/>
            <a:r>
              <a:rPr lang="hu-HU" dirty="0"/>
              <a:t>Pl.</a:t>
            </a:r>
            <a:r>
              <a:rPr lang="en-US" dirty="0"/>
              <a:t> </a:t>
            </a:r>
            <a:r>
              <a:rPr lang="en-US" dirty="0" err="1"/>
              <a:t>Ascii</a:t>
            </a:r>
            <a:r>
              <a:rPr lang="en-US" dirty="0"/>
              <a:t> to Unicode</a:t>
            </a:r>
          </a:p>
          <a:p>
            <a:r>
              <a:rPr lang="hu-HU" dirty="0"/>
              <a:t>Interfész</a:t>
            </a:r>
            <a:endParaRPr lang="en-US" dirty="0"/>
          </a:p>
          <a:p>
            <a:pPr lvl="1"/>
            <a:r>
              <a:rPr lang="hu-HU" dirty="0"/>
              <a:t>Attól függ…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hu-HU" dirty="0"/>
              <a:t>Protokoll</a:t>
            </a:r>
            <a:endParaRPr lang="en-US" dirty="0"/>
          </a:p>
          <a:p>
            <a:pPr lvl="1"/>
            <a:r>
              <a:rPr lang="hu-HU" dirty="0"/>
              <a:t>Adatformátumokat definiál</a:t>
            </a:r>
            <a:endParaRPr lang="en-US" dirty="0"/>
          </a:p>
          <a:p>
            <a:pPr lvl="1"/>
            <a:r>
              <a:rPr lang="hu-HU" dirty="0"/>
              <a:t>Transzformációs szabályokat alkalmaz</a:t>
            </a:r>
            <a:endParaRPr lang="en-US" dirty="0"/>
          </a:p>
          <a:p>
            <a:r>
              <a:rPr lang="hu-HU" dirty="0"/>
              <a:t>Példa</a:t>
            </a:r>
            <a:r>
              <a:rPr lang="en-US" dirty="0"/>
              <a:t>: </a:t>
            </a:r>
            <a:r>
              <a:rPr lang="en-US" dirty="0">
                <a:solidFill>
                  <a:schemeClr val="accent1"/>
                </a:solidFill>
              </a:rPr>
              <a:t>n</a:t>
            </a:r>
            <a:r>
              <a:rPr lang="hu-HU" dirty="0" err="1">
                <a:solidFill>
                  <a:schemeClr val="accent1"/>
                </a:solidFill>
              </a:rPr>
              <a:t>incs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Left Brace 18"/>
          <p:cNvSpPr/>
          <p:nvPr/>
        </p:nvSpPr>
        <p:spPr>
          <a:xfrm>
            <a:off x="4103426" y="1842448"/>
            <a:ext cx="559559" cy="4653886"/>
          </a:xfrm>
          <a:prstGeom prst="leftBrace">
            <a:avLst>
              <a:gd name="adj1" fmla="val 8333"/>
              <a:gd name="adj2" fmla="val 24024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708492" y="2088137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681070" y="2088137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Alkalmazási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697252" y="2663625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669694" y="266362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Megjelenítési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697383" y="3236802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669825" y="3236802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Ülés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697383" y="3809979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669825" y="380997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Szállítói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697383" y="4383156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669825" y="438315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Hálózati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697383" y="4960890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669825" y="496089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Adatkapcsolati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697514" y="5534067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669956" y="5534067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Fizikai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34783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Alkalmazási réteg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83B9EA5-CE9A-4950-A80C-5ADF06B45BB8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"/>
          </p:nvPr>
        </p:nvSpPr>
        <p:spPr>
          <a:xfrm>
            <a:off x="4662985" y="1600200"/>
            <a:ext cx="5852614" cy="5105400"/>
          </a:xfrm>
        </p:spPr>
        <p:txBody>
          <a:bodyPr anchor="ctr">
            <a:normAutofit/>
          </a:bodyPr>
          <a:lstStyle/>
          <a:p>
            <a:r>
              <a:rPr lang="hu-HU" dirty="0"/>
              <a:t>Szolgáltatás</a:t>
            </a:r>
            <a:endParaRPr lang="en-US" dirty="0"/>
          </a:p>
          <a:p>
            <a:pPr lvl="1"/>
            <a:r>
              <a:rPr lang="hu-HU" dirty="0"/>
              <a:t>Bármi…</a:t>
            </a:r>
            <a:endParaRPr lang="en-US" dirty="0"/>
          </a:p>
          <a:p>
            <a:r>
              <a:rPr lang="hu-HU" dirty="0"/>
              <a:t>Interfész</a:t>
            </a:r>
            <a:endParaRPr lang="en-US" dirty="0"/>
          </a:p>
          <a:p>
            <a:pPr lvl="1"/>
            <a:r>
              <a:rPr lang="hu-HU" dirty="0"/>
              <a:t>Bármi…</a:t>
            </a:r>
            <a:endParaRPr lang="en-US" dirty="0">
              <a:solidFill>
                <a:schemeClr val="accent1"/>
              </a:solidFill>
            </a:endParaRPr>
          </a:p>
          <a:p>
            <a:r>
              <a:rPr lang="hu-HU" dirty="0"/>
              <a:t>Protokoll</a:t>
            </a:r>
            <a:endParaRPr lang="en-US" dirty="0"/>
          </a:p>
          <a:p>
            <a:pPr lvl="1"/>
            <a:r>
              <a:rPr lang="hu-HU" dirty="0"/>
              <a:t>Bármi…</a:t>
            </a:r>
            <a:endParaRPr lang="en-US" dirty="0"/>
          </a:p>
          <a:p>
            <a:r>
              <a:rPr lang="hu-HU" dirty="0"/>
              <a:t>Példa</a:t>
            </a:r>
            <a:r>
              <a:rPr lang="en-US" dirty="0"/>
              <a:t>: </a:t>
            </a:r>
            <a:r>
              <a:rPr lang="hu-HU" dirty="0"/>
              <a:t>kapcsold be a </a:t>
            </a:r>
            <a:r>
              <a:rPr lang="hu-HU" dirty="0" err="1"/>
              <a:t>mobilod</a:t>
            </a:r>
            <a:r>
              <a:rPr lang="hu-HU" dirty="0"/>
              <a:t> és nézd meg milyen </a:t>
            </a:r>
            <a:r>
              <a:rPr lang="hu-HU" dirty="0" err="1"/>
              <a:t>appok</a:t>
            </a:r>
            <a:r>
              <a:rPr lang="hu-HU" dirty="0"/>
              <a:t> vannak rajta…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9" name="Left Brace 18"/>
          <p:cNvSpPr/>
          <p:nvPr/>
        </p:nvSpPr>
        <p:spPr>
          <a:xfrm>
            <a:off x="4103426" y="1842448"/>
            <a:ext cx="559559" cy="4653886"/>
          </a:xfrm>
          <a:prstGeom prst="leftBrace">
            <a:avLst>
              <a:gd name="adj1" fmla="val 8333"/>
              <a:gd name="adj2" fmla="val 11414"/>
            </a:avLst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4"/>
          <p:cNvSpPr/>
          <p:nvPr/>
        </p:nvSpPr>
        <p:spPr>
          <a:xfrm>
            <a:off x="1708492" y="2088137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1681070" y="2088137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Alkalmazási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2" name="Rectangle 6"/>
          <p:cNvSpPr/>
          <p:nvPr/>
        </p:nvSpPr>
        <p:spPr>
          <a:xfrm>
            <a:off x="1697252" y="2663625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ontent Placeholder 2"/>
          <p:cNvSpPr txBox="1">
            <a:spLocks/>
          </p:cNvSpPr>
          <p:nvPr/>
        </p:nvSpPr>
        <p:spPr>
          <a:xfrm>
            <a:off x="1669694" y="266362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Megjelenítési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Rectangle 8"/>
          <p:cNvSpPr/>
          <p:nvPr/>
        </p:nvSpPr>
        <p:spPr>
          <a:xfrm>
            <a:off x="1697383" y="3236802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669825" y="3236802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Ülés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6" name="Rectangle 10"/>
          <p:cNvSpPr/>
          <p:nvPr/>
        </p:nvSpPr>
        <p:spPr>
          <a:xfrm>
            <a:off x="1697383" y="3809979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2"/>
          <p:cNvSpPr txBox="1">
            <a:spLocks/>
          </p:cNvSpPr>
          <p:nvPr/>
        </p:nvSpPr>
        <p:spPr>
          <a:xfrm>
            <a:off x="1669825" y="380997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Szállítói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8" name="Rectangle 12"/>
          <p:cNvSpPr/>
          <p:nvPr/>
        </p:nvSpPr>
        <p:spPr>
          <a:xfrm>
            <a:off x="1697383" y="4383156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1669825" y="438315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Hálózati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0" name="Rectangle 14"/>
          <p:cNvSpPr/>
          <p:nvPr/>
        </p:nvSpPr>
        <p:spPr>
          <a:xfrm>
            <a:off x="1697383" y="4960890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669825" y="496089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Adatkapcsolati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2" name="Rectangle 16"/>
          <p:cNvSpPr/>
          <p:nvPr/>
        </p:nvSpPr>
        <p:spPr>
          <a:xfrm>
            <a:off x="1697514" y="5534067"/>
            <a:ext cx="2269960" cy="573177"/>
          </a:xfrm>
          <a:prstGeom prst="rect">
            <a:avLst/>
          </a:prstGeom>
          <a:solidFill>
            <a:srgbClr val="FF000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1669956" y="5534067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Fizikai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1860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75"/>
          <p:cNvGrpSpPr/>
          <p:nvPr/>
        </p:nvGrpSpPr>
        <p:grpSpPr>
          <a:xfrm flipH="1">
            <a:off x="4252696" y="2524860"/>
            <a:ext cx="3637131" cy="1478875"/>
            <a:chOff x="1219200" y="4876799"/>
            <a:chExt cx="5181606" cy="1384995"/>
          </a:xfrm>
        </p:grpSpPr>
        <p:sp>
          <p:nvSpPr>
            <p:cNvPr id="77" name="Rectangular Callout 76"/>
            <p:cNvSpPr/>
            <p:nvPr/>
          </p:nvSpPr>
          <p:spPr>
            <a:xfrm>
              <a:off x="1219200" y="4876799"/>
              <a:ext cx="5181601" cy="1384995"/>
            </a:xfrm>
            <a:prstGeom prst="wedgeRectCallout">
              <a:avLst>
                <a:gd name="adj1" fmla="val -42277"/>
                <a:gd name="adj2" fmla="val 92456"/>
              </a:avLst>
            </a:prstGeom>
            <a:solidFill>
              <a:srgbClr val="DA1F28"/>
            </a:solidFill>
            <a:ln w="38100" cap="flat" cmpd="sng" algn="ctr">
              <a:solidFill>
                <a:srgbClr val="DA1F28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sysClr val="window" lastClr="FFFFFF"/>
                </a:solidFill>
                <a:latin typeface="Tw Cen MT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1219206" y="4876799"/>
              <a:ext cx="5181600" cy="12970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hu-HU" sz="2800" kern="0" dirty="0">
                  <a:solidFill>
                    <a:sysClr val="window" lastClr="FFFFFF"/>
                  </a:solidFill>
                </a:rPr>
                <a:t>Az első 2-3 réteget minden eszköz implementálja</a:t>
              </a:r>
              <a:endParaRPr lang="en-US" sz="2800" kern="0" dirty="0">
                <a:solidFill>
                  <a:sysClr val="window" lastClr="FFFFFF"/>
                </a:solidFill>
              </a:endParaRPr>
            </a:p>
          </p:txBody>
        </p:sp>
      </p:grpSp>
      <p:cxnSp>
        <p:nvCxnSpPr>
          <p:cNvPr id="70" name="Straight Arrow Connector 69"/>
          <p:cNvCxnSpPr/>
          <p:nvPr/>
        </p:nvCxnSpPr>
        <p:spPr>
          <a:xfrm>
            <a:off x="4117073" y="4562227"/>
            <a:ext cx="394420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4117073" y="3952619"/>
            <a:ext cx="3944206" cy="7494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>
          <a:xfrm flipV="1">
            <a:off x="4117073" y="3386936"/>
            <a:ext cx="3944206" cy="2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ISO OSI </a:t>
            </a:r>
            <a:r>
              <a:rPr lang="hu-HU" dirty="0"/>
              <a:t>m</a:t>
            </a:r>
            <a:r>
              <a:rPr lang="en-US" dirty="0" err="1"/>
              <a:t>odel</a:t>
            </a:r>
            <a:r>
              <a:rPr lang="hu-HU" dirty="0"/>
              <a:t>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283B9EA5-CE9A-4950-A80C-5ADF06B45BB8}" type="slidenum">
              <a:rPr lang="en-US" smtClean="0"/>
              <a:t>26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>
          <a:xfrm>
            <a:off x="1694456" y="1531959"/>
            <a:ext cx="8839200" cy="542502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OSI: Open Systems Interconnect Model</a:t>
            </a:r>
          </a:p>
          <a:p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762822" y="2524862"/>
            <a:ext cx="225872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735400" y="2524862"/>
            <a:ext cx="2231550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Alkalmazási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751582" y="3100350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1724024" y="310035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Megjelenítési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1751713" y="3673527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724155" y="3673527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Ülés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751713" y="4246704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1724155" y="424670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Szállítói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751713" y="4819881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1724155" y="481988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Hálózati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751713" y="5397615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1724155" y="5397615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Adatkapcsolati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751844" y="5970792"/>
            <a:ext cx="2269960" cy="573177"/>
          </a:xfrm>
          <a:prstGeom prst="rect">
            <a:avLst/>
          </a:prstGeom>
          <a:pattFill prst="ltVert">
            <a:fgClr>
              <a:schemeClr val="tx1"/>
            </a:fgClr>
            <a:bgClr>
              <a:srgbClr val="FF0000"/>
            </a:bgClr>
          </a:patt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724286" y="5970792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Fizikai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961207" y="4824438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4933649" y="4824438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Hálózati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4961207" y="5402172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4933649" y="5402172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77500" lnSpcReduction="2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Adatkapcsolati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961339" y="5975349"/>
            <a:ext cx="1134849" cy="573177"/>
          </a:xfrm>
          <a:prstGeom prst="rect">
            <a:avLst/>
          </a:prstGeom>
          <a:pattFill prst="ltVert">
            <a:fgClr>
              <a:schemeClr val="tx1"/>
            </a:fgClr>
            <a:bgClr>
              <a:srgbClr val="FF0000"/>
            </a:bgClr>
          </a:pattFill>
          <a:ln w="571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8168303" y="2524861"/>
            <a:ext cx="2269960" cy="573177"/>
          </a:xfrm>
          <a:prstGeom prst="rect">
            <a:avLst/>
          </a:prstGeom>
          <a:solidFill>
            <a:srgbClr val="7030A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Content Placeholder 2"/>
          <p:cNvSpPr txBox="1">
            <a:spLocks/>
          </p:cNvSpPr>
          <p:nvPr/>
        </p:nvSpPr>
        <p:spPr>
          <a:xfrm>
            <a:off x="8168566" y="2524861"/>
            <a:ext cx="2215105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>
                <a:solidFill>
                  <a:schemeClr val="bg1"/>
                </a:solidFill>
              </a:rPr>
              <a:t>Application</a:t>
            </a:r>
          </a:p>
        </p:txBody>
      </p:sp>
      <p:sp>
        <p:nvSpPr>
          <p:cNvPr id="40" name="Rectangle 39"/>
          <p:cNvSpPr/>
          <p:nvPr/>
        </p:nvSpPr>
        <p:spPr>
          <a:xfrm>
            <a:off x="8168303" y="3100349"/>
            <a:ext cx="2269960" cy="573177"/>
          </a:xfrm>
          <a:prstGeom prst="rect">
            <a:avLst/>
          </a:prstGeom>
          <a:solidFill>
            <a:srgbClr val="00206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Content Placeholder 2"/>
          <p:cNvSpPr txBox="1">
            <a:spLocks/>
          </p:cNvSpPr>
          <p:nvPr/>
        </p:nvSpPr>
        <p:spPr>
          <a:xfrm>
            <a:off x="8140745" y="3100349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fontScale="85000"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>
                <a:solidFill>
                  <a:schemeClr val="bg1"/>
                </a:solidFill>
              </a:rPr>
              <a:t>Presentation</a:t>
            </a:r>
          </a:p>
        </p:txBody>
      </p:sp>
      <p:sp>
        <p:nvSpPr>
          <p:cNvPr id="42" name="Rectangle 41"/>
          <p:cNvSpPr/>
          <p:nvPr/>
        </p:nvSpPr>
        <p:spPr>
          <a:xfrm>
            <a:off x="8168434" y="3673526"/>
            <a:ext cx="2269960" cy="573177"/>
          </a:xfrm>
          <a:prstGeom prst="rect">
            <a:avLst/>
          </a:prstGeom>
          <a:solidFill>
            <a:srgbClr val="0070C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ontent Placeholder 2"/>
          <p:cNvSpPr txBox="1">
            <a:spLocks/>
          </p:cNvSpPr>
          <p:nvPr/>
        </p:nvSpPr>
        <p:spPr>
          <a:xfrm>
            <a:off x="8140876" y="3673526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>
                <a:solidFill>
                  <a:schemeClr val="bg1"/>
                </a:solidFill>
              </a:rPr>
              <a:t>Session</a:t>
            </a:r>
          </a:p>
        </p:txBody>
      </p:sp>
      <p:sp>
        <p:nvSpPr>
          <p:cNvPr id="44" name="Rectangle 43"/>
          <p:cNvSpPr/>
          <p:nvPr/>
        </p:nvSpPr>
        <p:spPr>
          <a:xfrm>
            <a:off x="8168434" y="4246703"/>
            <a:ext cx="2269960" cy="573177"/>
          </a:xfrm>
          <a:prstGeom prst="rect">
            <a:avLst/>
          </a:prstGeom>
          <a:solidFill>
            <a:srgbClr val="00B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Content Placeholder 2"/>
          <p:cNvSpPr txBox="1">
            <a:spLocks/>
          </p:cNvSpPr>
          <p:nvPr/>
        </p:nvSpPr>
        <p:spPr>
          <a:xfrm>
            <a:off x="8140876" y="4246703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>
                <a:solidFill>
                  <a:schemeClr val="bg1"/>
                </a:solidFill>
              </a:rPr>
              <a:t>Transport</a:t>
            </a:r>
          </a:p>
        </p:txBody>
      </p:sp>
      <p:sp>
        <p:nvSpPr>
          <p:cNvPr id="46" name="Rectangle 45"/>
          <p:cNvSpPr/>
          <p:nvPr/>
        </p:nvSpPr>
        <p:spPr>
          <a:xfrm>
            <a:off x="8168434" y="4819880"/>
            <a:ext cx="2269960" cy="573177"/>
          </a:xfrm>
          <a:prstGeom prst="rect">
            <a:avLst/>
          </a:prstGeom>
          <a:solidFill>
            <a:srgbClr val="92D050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Content Placeholder 2"/>
          <p:cNvSpPr txBox="1">
            <a:spLocks/>
          </p:cNvSpPr>
          <p:nvPr/>
        </p:nvSpPr>
        <p:spPr>
          <a:xfrm>
            <a:off x="8140876" y="4819880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>
                <a:solidFill>
                  <a:schemeClr val="bg1"/>
                </a:solidFill>
              </a:rPr>
              <a:t>Network</a:t>
            </a:r>
          </a:p>
        </p:txBody>
      </p:sp>
      <p:sp>
        <p:nvSpPr>
          <p:cNvPr id="48" name="Rectangle 47"/>
          <p:cNvSpPr/>
          <p:nvPr/>
        </p:nvSpPr>
        <p:spPr>
          <a:xfrm>
            <a:off x="8168434" y="5397614"/>
            <a:ext cx="2269960" cy="573177"/>
          </a:xfrm>
          <a:prstGeom prst="rect">
            <a:avLst/>
          </a:prstGeom>
          <a:solidFill>
            <a:schemeClr val="accent3"/>
          </a:solid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ontent Placeholder 2"/>
          <p:cNvSpPr txBox="1">
            <a:spLocks/>
          </p:cNvSpPr>
          <p:nvPr/>
        </p:nvSpPr>
        <p:spPr>
          <a:xfrm>
            <a:off x="8140876" y="539761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>
                <a:solidFill>
                  <a:schemeClr val="bg1"/>
                </a:solidFill>
              </a:rPr>
              <a:t>Data Link</a:t>
            </a:r>
          </a:p>
        </p:txBody>
      </p:sp>
      <p:sp>
        <p:nvSpPr>
          <p:cNvPr id="50" name="Rectangle 49"/>
          <p:cNvSpPr/>
          <p:nvPr/>
        </p:nvSpPr>
        <p:spPr>
          <a:xfrm>
            <a:off x="8168565" y="5970791"/>
            <a:ext cx="2269960" cy="573177"/>
          </a:xfrm>
          <a:prstGeom prst="rect">
            <a:avLst/>
          </a:prstGeom>
          <a:pattFill prst="ltHorz">
            <a:fgClr>
              <a:schemeClr val="tx1"/>
            </a:fgClr>
            <a:bgClr>
              <a:srgbClr val="FF0000"/>
            </a:bgClr>
          </a:pattFill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Content Placeholder 2"/>
          <p:cNvSpPr txBox="1">
            <a:spLocks/>
          </p:cNvSpPr>
          <p:nvPr/>
        </p:nvSpPr>
        <p:spPr>
          <a:xfrm>
            <a:off x="8141007" y="5970791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en-US" sz="3200" dirty="0">
                <a:solidFill>
                  <a:schemeClr val="bg1"/>
                </a:solidFill>
              </a:rPr>
              <a:t>Physical</a:t>
            </a:r>
          </a:p>
        </p:txBody>
      </p:sp>
      <p:sp>
        <p:nvSpPr>
          <p:cNvPr id="52" name="Content Placeholder 5"/>
          <p:cNvSpPr txBox="1">
            <a:spLocks/>
          </p:cNvSpPr>
          <p:nvPr/>
        </p:nvSpPr>
        <p:spPr>
          <a:xfrm>
            <a:off x="2131118" y="1982359"/>
            <a:ext cx="1428466" cy="54250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Hos</a:t>
            </a:r>
            <a:r>
              <a:rPr lang="hu-HU" dirty="0"/>
              <a:t>z</a:t>
            </a:r>
            <a:r>
              <a:rPr lang="en-US" dirty="0"/>
              <a:t>t 1</a:t>
            </a:r>
          </a:p>
        </p:txBody>
      </p:sp>
      <p:sp>
        <p:nvSpPr>
          <p:cNvPr id="53" name="Content Placeholder 5"/>
          <p:cNvSpPr txBox="1">
            <a:spLocks/>
          </p:cNvSpPr>
          <p:nvPr/>
        </p:nvSpPr>
        <p:spPr>
          <a:xfrm>
            <a:off x="5381954" y="2011906"/>
            <a:ext cx="1628446" cy="542502"/>
          </a:xfrm>
          <a:prstGeom prst="rect">
            <a:avLst/>
          </a:prstGeom>
        </p:spPr>
        <p:txBody>
          <a:bodyPr vert="horz">
            <a:normAutofit fontScale="625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hu-HU" dirty="0" err="1"/>
              <a:t>Router</a:t>
            </a:r>
            <a:r>
              <a:rPr lang="hu-HU" dirty="0"/>
              <a:t>/</a:t>
            </a:r>
            <a:r>
              <a:rPr lang="en-US" dirty="0"/>
              <a:t>Switch</a:t>
            </a:r>
          </a:p>
        </p:txBody>
      </p:sp>
      <p:sp>
        <p:nvSpPr>
          <p:cNvPr id="54" name="Content Placeholder 5"/>
          <p:cNvSpPr txBox="1">
            <a:spLocks/>
          </p:cNvSpPr>
          <p:nvPr/>
        </p:nvSpPr>
        <p:spPr>
          <a:xfrm>
            <a:off x="8594670" y="1982359"/>
            <a:ext cx="1428466" cy="54250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Hos</a:t>
            </a:r>
            <a:r>
              <a:rPr lang="hu-HU" dirty="0"/>
              <a:t>z</a:t>
            </a:r>
            <a:r>
              <a:rPr lang="en-US" dirty="0"/>
              <a:t>t 2</a:t>
            </a:r>
          </a:p>
        </p:txBody>
      </p:sp>
      <p:sp>
        <p:nvSpPr>
          <p:cNvPr id="55" name="Rectangle 54"/>
          <p:cNvSpPr/>
          <p:nvPr/>
        </p:nvSpPr>
        <p:spPr>
          <a:xfrm>
            <a:off x="6093058" y="5975349"/>
            <a:ext cx="1134849" cy="573177"/>
          </a:xfrm>
          <a:prstGeom prst="rect">
            <a:avLst/>
          </a:prstGeom>
          <a:pattFill prst="ltHorz">
            <a:fgClr>
              <a:schemeClr val="tx1"/>
            </a:fgClr>
            <a:bgClr>
              <a:srgbClr val="FF0000"/>
            </a:bgClr>
          </a:pattFill>
          <a:ln w="57150"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961207" y="5966234"/>
            <a:ext cx="2269961" cy="573177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Content Placeholder 2"/>
          <p:cNvSpPr txBox="1">
            <a:spLocks/>
          </p:cNvSpPr>
          <p:nvPr/>
        </p:nvSpPr>
        <p:spPr>
          <a:xfrm>
            <a:off x="4974859" y="5966234"/>
            <a:ext cx="2242654" cy="5731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0584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 algn="ctr">
              <a:buClr>
                <a:schemeClr val="bg1"/>
              </a:buClr>
              <a:buNone/>
            </a:pPr>
            <a:r>
              <a:rPr lang="hu-HU" sz="3200" dirty="0">
                <a:solidFill>
                  <a:schemeClr val="bg1"/>
                </a:solidFill>
              </a:rPr>
              <a:t>Fizikai</a:t>
            </a:r>
            <a:endParaRPr lang="en-US" sz="3200" dirty="0">
              <a:solidFill>
                <a:schemeClr val="bg1"/>
              </a:solidFill>
            </a:endParaRPr>
          </a:p>
        </p:txBody>
      </p:sp>
      <p:cxnSp>
        <p:nvCxnSpPr>
          <p:cNvPr id="61" name="Straight Arrow Connector 60"/>
          <p:cNvCxnSpPr/>
          <p:nvPr/>
        </p:nvCxnSpPr>
        <p:spPr>
          <a:xfrm>
            <a:off x="4103425" y="5688759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4103425" y="6239095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7299273" y="5688759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7299273" y="6239095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4103425" y="5111025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7299273" y="5111025"/>
            <a:ext cx="777926" cy="0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>
            <a:off x="4130721" y="2808495"/>
            <a:ext cx="3946478" cy="2954"/>
          </a:xfrm>
          <a:prstGeom prst="straightConnector1">
            <a:avLst/>
          </a:prstGeom>
          <a:ln w="5715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Rounded Rectangle 74"/>
          <p:cNvSpPr/>
          <p:nvPr/>
        </p:nvSpPr>
        <p:spPr>
          <a:xfrm>
            <a:off x="1614840" y="4640239"/>
            <a:ext cx="8957626" cy="2074459"/>
          </a:xfrm>
          <a:prstGeom prst="roundRect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9" name="Group 78"/>
          <p:cNvGrpSpPr/>
          <p:nvPr/>
        </p:nvGrpSpPr>
        <p:grpSpPr>
          <a:xfrm flipH="1">
            <a:off x="4180762" y="3292597"/>
            <a:ext cx="4279615" cy="954107"/>
            <a:chOff x="226664" y="4876799"/>
            <a:chExt cx="6174142" cy="1384995"/>
          </a:xfrm>
        </p:grpSpPr>
        <p:sp>
          <p:nvSpPr>
            <p:cNvPr id="80" name="Rectangular Callout 79"/>
            <p:cNvSpPr/>
            <p:nvPr/>
          </p:nvSpPr>
          <p:spPr>
            <a:xfrm>
              <a:off x="226664" y="4876799"/>
              <a:ext cx="6174140" cy="1384995"/>
            </a:xfrm>
            <a:prstGeom prst="wedgeRectCallout">
              <a:avLst>
                <a:gd name="adj1" fmla="val 42675"/>
                <a:gd name="adj2" fmla="val 238359"/>
              </a:avLst>
            </a:prstGeom>
            <a:solidFill>
              <a:srgbClr val="DA1F28"/>
            </a:solidFill>
            <a:ln w="38100" cap="flat" cmpd="sng" algn="ctr">
              <a:solidFill>
                <a:srgbClr val="DA1F28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sysClr val="window" lastClr="FFFFFF"/>
                </a:solidFill>
                <a:latin typeface="Tw Cen MT"/>
              </a:endParaRP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396273" y="4876799"/>
              <a:ext cx="6004533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hu-HU" sz="2800" kern="0" dirty="0">
                  <a:solidFill>
                    <a:sysClr val="window" lastClr="FFFFFF"/>
                  </a:solidFill>
                </a:rPr>
                <a:t>A rétegek </a:t>
              </a:r>
              <a:r>
                <a:rPr lang="hu-HU" sz="2800" kern="0" dirty="0" err="1">
                  <a:solidFill>
                    <a:sysClr val="window" lastClr="FFFFFF"/>
                  </a:solidFill>
                </a:rPr>
                <a:t>peer-to-peer</a:t>
              </a:r>
              <a:r>
                <a:rPr lang="hu-HU" sz="2800" kern="0" dirty="0">
                  <a:solidFill>
                    <a:sysClr val="window" lastClr="FFFFFF"/>
                  </a:solidFill>
                </a:rPr>
                <a:t> egymással kommunikálnak</a:t>
              </a:r>
              <a:endParaRPr lang="en-US" sz="2800" kern="0" dirty="0">
                <a:solidFill>
                  <a:sysClr val="window" lastClr="FFFFFF"/>
                </a:solidFill>
              </a:endParaRPr>
            </a:p>
          </p:txBody>
        </p:sp>
      </p:grpSp>
      <p:grpSp>
        <p:nvGrpSpPr>
          <p:cNvPr id="82" name="Group 81"/>
          <p:cNvGrpSpPr/>
          <p:nvPr/>
        </p:nvGrpSpPr>
        <p:grpSpPr>
          <a:xfrm flipH="1">
            <a:off x="4139285" y="2917496"/>
            <a:ext cx="4455384" cy="1042611"/>
            <a:chOff x="32923" y="4748322"/>
            <a:chExt cx="6427716" cy="1513472"/>
          </a:xfrm>
        </p:grpSpPr>
        <p:sp>
          <p:nvSpPr>
            <p:cNvPr id="83" name="Rectangular Callout 82"/>
            <p:cNvSpPr/>
            <p:nvPr/>
          </p:nvSpPr>
          <p:spPr>
            <a:xfrm>
              <a:off x="32923" y="4876799"/>
              <a:ext cx="6367879" cy="1384995"/>
            </a:xfrm>
            <a:prstGeom prst="wedgeRectCallout">
              <a:avLst>
                <a:gd name="adj1" fmla="val 33012"/>
                <a:gd name="adj2" fmla="val 103899"/>
              </a:avLst>
            </a:prstGeom>
            <a:solidFill>
              <a:srgbClr val="DA1F28"/>
            </a:solidFill>
            <a:ln w="38100" cap="flat" cmpd="sng" algn="ctr">
              <a:solidFill>
                <a:srgbClr val="DA1F28">
                  <a:lumMod val="50000"/>
                </a:srgbClr>
              </a:solidFill>
              <a:prstDash val="solid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en-US" kern="0">
                <a:solidFill>
                  <a:sysClr val="window" lastClr="FFFFFF"/>
                </a:solidFill>
                <a:latin typeface="Tw Cen MT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32923" y="4748322"/>
              <a:ext cx="6427716" cy="1384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hu-HU" sz="2800" kern="0" dirty="0">
                  <a:solidFill>
                    <a:sysClr val="window" lastClr="FFFFFF"/>
                  </a:solidFill>
                </a:rPr>
                <a:t>A rétegek </a:t>
              </a:r>
              <a:r>
                <a:rPr lang="hu-HU" sz="2800" kern="0" dirty="0" err="1">
                  <a:solidFill>
                    <a:sysClr val="window" lastClr="FFFFFF"/>
                  </a:solidFill>
                </a:rPr>
                <a:t>peer-to-peer</a:t>
              </a:r>
              <a:r>
                <a:rPr lang="hu-HU" sz="2800" kern="0" dirty="0">
                  <a:solidFill>
                    <a:sysClr val="window" lastClr="FFFFFF"/>
                  </a:solidFill>
                </a:rPr>
                <a:t> egymással kommunikálnak</a:t>
              </a:r>
              <a:endParaRPr lang="en-US" sz="2800" kern="0" dirty="0">
                <a:solidFill>
                  <a:sysClr val="window" lastClr="FFFFFF"/>
                </a:solidFill>
              </a:endParaRPr>
            </a:p>
          </p:txBody>
        </p:sp>
      </p:grpSp>
      <p:sp>
        <p:nvSpPr>
          <p:cNvPr id="94" name="Freeform 93"/>
          <p:cNvSpPr/>
          <p:nvPr/>
        </p:nvSpPr>
        <p:spPr>
          <a:xfrm>
            <a:off x="2861240" y="2661314"/>
            <a:ext cx="6510224" cy="3620814"/>
          </a:xfrm>
          <a:custGeom>
            <a:avLst/>
            <a:gdLst>
              <a:gd name="connsiteX0" fmla="*/ 196415 w 7225012"/>
              <a:gd name="connsiteY0" fmla="*/ 208102 h 4187963"/>
              <a:gd name="connsiteX1" fmla="*/ 251006 w 7225012"/>
              <a:gd name="connsiteY1" fmla="*/ 3824759 h 4187963"/>
              <a:gd name="connsiteX2" fmla="*/ 2666659 w 7225012"/>
              <a:gd name="connsiteY2" fmla="*/ 3852055 h 4187963"/>
              <a:gd name="connsiteX3" fmla="*/ 2734898 w 7225012"/>
              <a:gd name="connsiteY3" fmla="*/ 2664699 h 4187963"/>
              <a:gd name="connsiteX4" fmla="*/ 4236152 w 7225012"/>
              <a:gd name="connsiteY4" fmla="*/ 2596461 h 4187963"/>
              <a:gd name="connsiteX5" fmla="*/ 4290743 w 7225012"/>
              <a:gd name="connsiteY5" fmla="*/ 3920293 h 4187963"/>
              <a:gd name="connsiteX6" fmla="*/ 6747340 w 7225012"/>
              <a:gd name="connsiteY6" fmla="*/ 3838407 h 4187963"/>
              <a:gd name="connsiteX7" fmla="*/ 6760988 w 7225012"/>
              <a:gd name="connsiteY7" fmla="*/ 317285 h 4187963"/>
              <a:gd name="connsiteX8" fmla="*/ 7225012 w 7225012"/>
              <a:gd name="connsiteY8" fmla="*/ 385523 h 4187963"/>
              <a:gd name="connsiteX0" fmla="*/ 196415 w 6916918"/>
              <a:gd name="connsiteY0" fmla="*/ 0 h 3979861"/>
              <a:gd name="connsiteX1" fmla="*/ 251006 w 6916918"/>
              <a:gd name="connsiteY1" fmla="*/ 3616657 h 3979861"/>
              <a:gd name="connsiteX2" fmla="*/ 2666659 w 6916918"/>
              <a:gd name="connsiteY2" fmla="*/ 3643953 h 3979861"/>
              <a:gd name="connsiteX3" fmla="*/ 2734898 w 6916918"/>
              <a:gd name="connsiteY3" fmla="*/ 2456597 h 3979861"/>
              <a:gd name="connsiteX4" fmla="*/ 4236152 w 6916918"/>
              <a:gd name="connsiteY4" fmla="*/ 2388359 h 3979861"/>
              <a:gd name="connsiteX5" fmla="*/ 4290743 w 6916918"/>
              <a:gd name="connsiteY5" fmla="*/ 3712191 h 3979861"/>
              <a:gd name="connsiteX6" fmla="*/ 6747340 w 6916918"/>
              <a:gd name="connsiteY6" fmla="*/ 3630305 h 3979861"/>
              <a:gd name="connsiteX7" fmla="*/ 6760988 w 6916918"/>
              <a:gd name="connsiteY7" fmla="*/ 109183 h 3979861"/>
              <a:gd name="connsiteX0" fmla="*/ 196415 w 6760988"/>
              <a:gd name="connsiteY0" fmla="*/ 0 h 3944319"/>
              <a:gd name="connsiteX1" fmla="*/ 251006 w 6760988"/>
              <a:gd name="connsiteY1" fmla="*/ 3616657 h 3944319"/>
              <a:gd name="connsiteX2" fmla="*/ 2666659 w 6760988"/>
              <a:gd name="connsiteY2" fmla="*/ 3643953 h 3944319"/>
              <a:gd name="connsiteX3" fmla="*/ 2734898 w 6760988"/>
              <a:gd name="connsiteY3" fmla="*/ 2456597 h 3944319"/>
              <a:gd name="connsiteX4" fmla="*/ 4236152 w 6760988"/>
              <a:gd name="connsiteY4" fmla="*/ 2388359 h 3944319"/>
              <a:gd name="connsiteX5" fmla="*/ 4290743 w 6760988"/>
              <a:gd name="connsiteY5" fmla="*/ 3712191 h 3944319"/>
              <a:gd name="connsiteX6" fmla="*/ 6747340 w 6760988"/>
              <a:gd name="connsiteY6" fmla="*/ 3630305 h 3944319"/>
              <a:gd name="connsiteX7" fmla="*/ 6760988 w 6760988"/>
              <a:gd name="connsiteY7" fmla="*/ 109183 h 3944319"/>
              <a:gd name="connsiteX0" fmla="*/ 196415 w 6760988"/>
              <a:gd name="connsiteY0" fmla="*/ 0 h 3944319"/>
              <a:gd name="connsiteX1" fmla="*/ 251006 w 6760988"/>
              <a:gd name="connsiteY1" fmla="*/ 3616657 h 3944319"/>
              <a:gd name="connsiteX2" fmla="*/ 2666659 w 6760988"/>
              <a:gd name="connsiteY2" fmla="*/ 3643953 h 3944319"/>
              <a:gd name="connsiteX3" fmla="*/ 2734898 w 6760988"/>
              <a:gd name="connsiteY3" fmla="*/ 2456597 h 3944319"/>
              <a:gd name="connsiteX4" fmla="*/ 4236152 w 6760988"/>
              <a:gd name="connsiteY4" fmla="*/ 2388359 h 3944319"/>
              <a:gd name="connsiteX5" fmla="*/ 4290743 w 6760988"/>
              <a:gd name="connsiteY5" fmla="*/ 3712191 h 3944319"/>
              <a:gd name="connsiteX6" fmla="*/ 6747340 w 6760988"/>
              <a:gd name="connsiteY6" fmla="*/ 3630305 h 3944319"/>
              <a:gd name="connsiteX7" fmla="*/ 6760988 w 6760988"/>
              <a:gd name="connsiteY7" fmla="*/ 109183 h 3944319"/>
              <a:gd name="connsiteX0" fmla="*/ 196415 w 6760988"/>
              <a:gd name="connsiteY0" fmla="*/ 0 h 3944319"/>
              <a:gd name="connsiteX1" fmla="*/ 251006 w 6760988"/>
              <a:gd name="connsiteY1" fmla="*/ 3616657 h 3944319"/>
              <a:gd name="connsiteX2" fmla="*/ 2666659 w 6760988"/>
              <a:gd name="connsiteY2" fmla="*/ 3643953 h 3944319"/>
              <a:gd name="connsiteX3" fmla="*/ 2734898 w 6760988"/>
              <a:gd name="connsiteY3" fmla="*/ 2456597 h 3944319"/>
              <a:gd name="connsiteX4" fmla="*/ 4236152 w 6760988"/>
              <a:gd name="connsiteY4" fmla="*/ 2388359 h 3944319"/>
              <a:gd name="connsiteX5" fmla="*/ 4290743 w 6760988"/>
              <a:gd name="connsiteY5" fmla="*/ 3712191 h 3944319"/>
              <a:gd name="connsiteX6" fmla="*/ 6747340 w 6760988"/>
              <a:gd name="connsiteY6" fmla="*/ 3630305 h 3944319"/>
              <a:gd name="connsiteX7" fmla="*/ 6760988 w 6760988"/>
              <a:gd name="connsiteY7" fmla="*/ 109183 h 3944319"/>
              <a:gd name="connsiteX0" fmla="*/ 196415 w 6760988"/>
              <a:gd name="connsiteY0" fmla="*/ 0 h 3944319"/>
              <a:gd name="connsiteX1" fmla="*/ 251006 w 6760988"/>
              <a:gd name="connsiteY1" fmla="*/ 3616657 h 3944319"/>
              <a:gd name="connsiteX2" fmla="*/ 2666659 w 6760988"/>
              <a:gd name="connsiteY2" fmla="*/ 3643953 h 3944319"/>
              <a:gd name="connsiteX3" fmla="*/ 2734898 w 6760988"/>
              <a:gd name="connsiteY3" fmla="*/ 2456597 h 3944319"/>
              <a:gd name="connsiteX4" fmla="*/ 4236152 w 6760988"/>
              <a:gd name="connsiteY4" fmla="*/ 2388359 h 3944319"/>
              <a:gd name="connsiteX5" fmla="*/ 4290743 w 6760988"/>
              <a:gd name="connsiteY5" fmla="*/ 3712191 h 3944319"/>
              <a:gd name="connsiteX6" fmla="*/ 6747340 w 6760988"/>
              <a:gd name="connsiteY6" fmla="*/ 3630305 h 3944319"/>
              <a:gd name="connsiteX7" fmla="*/ 6760988 w 6760988"/>
              <a:gd name="connsiteY7" fmla="*/ 109183 h 3944319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96415 w 6760988"/>
              <a:gd name="connsiteY0" fmla="*/ 0 h 3897581"/>
              <a:gd name="connsiteX1" fmla="*/ 251006 w 6760988"/>
              <a:gd name="connsiteY1" fmla="*/ 3616657 h 3897581"/>
              <a:gd name="connsiteX2" fmla="*/ 2666659 w 6760988"/>
              <a:gd name="connsiteY2" fmla="*/ 3643953 h 3897581"/>
              <a:gd name="connsiteX3" fmla="*/ 2734898 w 6760988"/>
              <a:gd name="connsiteY3" fmla="*/ 2456597 h 3897581"/>
              <a:gd name="connsiteX4" fmla="*/ 4236152 w 6760988"/>
              <a:gd name="connsiteY4" fmla="*/ 2388359 h 3897581"/>
              <a:gd name="connsiteX5" fmla="*/ 4290743 w 6760988"/>
              <a:gd name="connsiteY5" fmla="*/ 3712191 h 3897581"/>
              <a:gd name="connsiteX6" fmla="*/ 6747340 w 6760988"/>
              <a:gd name="connsiteY6" fmla="*/ 3630305 h 3897581"/>
              <a:gd name="connsiteX7" fmla="*/ 6760988 w 6760988"/>
              <a:gd name="connsiteY7" fmla="*/ 109183 h 3897581"/>
              <a:gd name="connsiteX0" fmla="*/ 140553 w 6705126"/>
              <a:gd name="connsiteY0" fmla="*/ 0 h 3897581"/>
              <a:gd name="connsiteX1" fmla="*/ 195144 w 6705126"/>
              <a:gd name="connsiteY1" fmla="*/ 3616657 h 3897581"/>
              <a:gd name="connsiteX2" fmla="*/ 2610797 w 6705126"/>
              <a:gd name="connsiteY2" fmla="*/ 3643953 h 3897581"/>
              <a:gd name="connsiteX3" fmla="*/ 2679036 w 6705126"/>
              <a:gd name="connsiteY3" fmla="*/ 2456597 h 3897581"/>
              <a:gd name="connsiteX4" fmla="*/ 4180290 w 6705126"/>
              <a:gd name="connsiteY4" fmla="*/ 2388359 h 3897581"/>
              <a:gd name="connsiteX5" fmla="*/ 4234881 w 6705126"/>
              <a:gd name="connsiteY5" fmla="*/ 3712191 h 3897581"/>
              <a:gd name="connsiteX6" fmla="*/ 6691478 w 6705126"/>
              <a:gd name="connsiteY6" fmla="*/ 3630305 h 3897581"/>
              <a:gd name="connsiteX7" fmla="*/ 6705126 w 6705126"/>
              <a:gd name="connsiteY7" fmla="*/ 109183 h 3897581"/>
              <a:gd name="connsiteX0" fmla="*/ 140553 w 6705126"/>
              <a:gd name="connsiteY0" fmla="*/ 0 h 3897581"/>
              <a:gd name="connsiteX1" fmla="*/ 195144 w 6705126"/>
              <a:gd name="connsiteY1" fmla="*/ 3616657 h 3897581"/>
              <a:gd name="connsiteX2" fmla="*/ 2610797 w 6705126"/>
              <a:gd name="connsiteY2" fmla="*/ 3643953 h 3897581"/>
              <a:gd name="connsiteX3" fmla="*/ 2679036 w 6705126"/>
              <a:gd name="connsiteY3" fmla="*/ 2456597 h 3897581"/>
              <a:gd name="connsiteX4" fmla="*/ 4180290 w 6705126"/>
              <a:gd name="connsiteY4" fmla="*/ 2388359 h 3897581"/>
              <a:gd name="connsiteX5" fmla="*/ 4234881 w 6705126"/>
              <a:gd name="connsiteY5" fmla="*/ 3712191 h 3897581"/>
              <a:gd name="connsiteX6" fmla="*/ 6691478 w 6705126"/>
              <a:gd name="connsiteY6" fmla="*/ 3630305 h 3897581"/>
              <a:gd name="connsiteX7" fmla="*/ 6705126 w 6705126"/>
              <a:gd name="connsiteY7" fmla="*/ 109183 h 3897581"/>
              <a:gd name="connsiteX0" fmla="*/ 140553 w 6705126"/>
              <a:gd name="connsiteY0" fmla="*/ 0 h 3897581"/>
              <a:gd name="connsiteX1" fmla="*/ 195144 w 6705126"/>
              <a:gd name="connsiteY1" fmla="*/ 3616657 h 3897581"/>
              <a:gd name="connsiteX2" fmla="*/ 2610797 w 6705126"/>
              <a:gd name="connsiteY2" fmla="*/ 3643953 h 3897581"/>
              <a:gd name="connsiteX3" fmla="*/ 2679036 w 6705126"/>
              <a:gd name="connsiteY3" fmla="*/ 2456597 h 3897581"/>
              <a:gd name="connsiteX4" fmla="*/ 4180290 w 6705126"/>
              <a:gd name="connsiteY4" fmla="*/ 2388359 h 3897581"/>
              <a:gd name="connsiteX5" fmla="*/ 4234881 w 6705126"/>
              <a:gd name="connsiteY5" fmla="*/ 3712191 h 3897581"/>
              <a:gd name="connsiteX6" fmla="*/ 6691478 w 6705126"/>
              <a:gd name="connsiteY6" fmla="*/ 3630305 h 3897581"/>
              <a:gd name="connsiteX7" fmla="*/ 6705126 w 6705126"/>
              <a:gd name="connsiteY7" fmla="*/ 109183 h 3897581"/>
              <a:gd name="connsiteX0" fmla="*/ 0 w 6564573"/>
              <a:gd name="connsiteY0" fmla="*/ 0 h 3897581"/>
              <a:gd name="connsiteX1" fmla="*/ 54591 w 6564573"/>
              <a:gd name="connsiteY1" fmla="*/ 3616657 h 3897581"/>
              <a:gd name="connsiteX2" fmla="*/ 2470244 w 6564573"/>
              <a:gd name="connsiteY2" fmla="*/ 3643953 h 3897581"/>
              <a:gd name="connsiteX3" fmla="*/ 2538483 w 6564573"/>
              <a:gd name="connsiteY3" fmla="*/ 2456597 h 3897581"/>
              <a:gd name="connsiteX4" fmla="*/ 4039737 w 6564573"/>
              <a:gd name="connsiteY4" fmla="*/ 2388359 h 3897581"/>
              <a:gd name="connsiteX5" fmla="*/ 4094328 w 6564573"/>
              <a:gd name="connsiteY5" fmla="*/ 3712191 h 3897581"/>
              <a:gd name="connsiteX6" fmla="*/ 6550925 w 6564573"/>
              <a:gd name="connsiteY6" fmla="*/ 3630305 h 3897581"/>
              <a:gd name="connsiteX7" fmla="*/ 6564573 w 6564573"/>
              <a:gd name="connsiteY7" fmla="*/ 109183 h 3897581"/>
              <a:gd name="connsiteX0" fmla="*/ 0 w 6564573"/>
              <a:gd name="connsiteY0" fmla="*/ 0 h 3717182"/>
              <a:gd name="connsiteX1" fmla="*/ 54591 w 6564573"/>
              <a:gd name="connsiteY1" fmla="*/ 3616657 h 3717182"/>
              <a:gd name="connsiteX2" fmla="*/ 2470244 w 6564573"/>
              <a:gd name="connsiteY2" fmla="*/ 3643953 h 3717182"/>
              <a:gd name="connsiteX3" fmla="*/ 2538483 w 6564573"/>
              <a:gd name="connsiteY3" fmla="*/ 2456597 h 3717182"/>
              <a:gd name="connsiteX4" fmla="*/ 4039737 w 6564573"/>
              <a:gd name="connsiteY4" fmla="*/ 2388359 h 3717182"/>
              <a:gd name="connsiteX5" fmla="*/ 4094328 w 6564573"/>
              <a:gd name="connsiteY5" fmla="*/ 3712191 h 3717182"/>
              <a:gd name="connsiteX6" fmla="*/ 6550925 w 6564573"/>
              <a:gd name="connsiteY6" fmla="*/ 3630305 h 3717182"/>
              <a:gd name="connsiteX7" fmla="*/ 6564573 w 6564573"/>
              <a:gd name="connsiteY7" fmla="*/ 109183 h 3717182"/>
              <a:gd name="connsiteX0" fmla="*/ 41011 w 6510050"/>
              <a:gd name="connsiteY0" fmla="*/ 0 h 3717182"/>
              <a:gd name="connsiteX1" fmla="*/ 68 w 6510050"/>
              <a:gd name="connsiteY1" fmla="*/ 3616657 h 3717182"/>
              <a:gd name="connsiteX2" fmla="*/ 2415721 w 6510050"/>
              <a:gd name="connsiteY2" fmla="*/ 3643953 h 3717182"/>
              <a:gd name="connsiteX3" fmla="*/ 2483960 w 6510050"/>
              <a:gd name="connsiteY3" fmla="*/ 2456597 h 3717182"/>
              <a:gd name="connsiteX4" fmla="*/ 3985214 w 6510050"/>
              <a:gd name="connsiteY4" fmla="*/ 2388359 h 3717182"/>
              <a:gd name="connsiteX5" fmla="*/ 4039805 w 6510050"/>
              <a:gd name="connsiteY5" fmla="*/ 3712191 h 3717182"/>
              <a:gd name="connsiteX6" fmla="*/ 6496402 w 6510050"/>
              <a:gd name="connsiteY6" fmla="*/ 3630305 h 3717182"/>
              <a:gd name="connsiteX7" fmla="*/ 6510050 w 6510050"/>
              <a:gd name="connsiteY7" fmla="*/ 109183 h 3717182"/>
              <a:gd name="connsiteX0" fmla="*/ 242 w 6510224"/>
              <a:gd name="connsiteY0" fmla="*/ 0 h 3717182"/>
              <a:gd name="connsiteX1" fmla="*/ 242 w 6510224"/>
              <a:gd name="connsiteY1" fmla="*/ 3616657 h 3717182"/>
              <a:gd name="connsiteX2" fmla="*/ 2415895 w 6510224"/>
              <a:gd name="connsiteY2" fmla="*/ 3643953 h 3717182"/>
              <a:gd name="connsiteX3" fmla="*/ 2484134 w 6510224"/>
              <a:gd name="connsiteY3" fmla="*/ 2456597 h 3717182"/>
              <a:gd name="connsiteX4" fmla="*/ 3985388 w 6510224"/>
              <a:gd name="connsiteY4" fmla="*/ 2388359 h 3717182"/>
              <a:gd name="connsiteX5" fmla="*/ 4039979 w 6510224"/>
              <a:gd name="connsiteY5" fmla="*/ 3712191 h 3717182"/>
              <a:gd name="connsiteX6" fmla="*/ 6496576 w 6510224"/>
              <a:gd name="connsiteY6" fmla="*/ 3630305 h 3717182"/>
              <a:gd name="connsiteX7" fmla="*/ 6510224 w 6510224"/>
              <a:gd name="connsiteY7" fmla="*/ 109183 h 3717182"/>
              <a:gd name="connsiteX0" fmla="*/ 242 w 6510224"/>
              <a:gd name="connsiteY0" fmla="*/ 0 h 3717182"/>
              <a:gd name="connsiteX1" fmla="*/ 242 w 6510224"/>
              <a:gd name="connsiteY1" fmla="*/ 3616657 h 3717182"/>
              <a:gd name="connsiteX2" fmla="*/ 2456838 w 6510224"/>
              <a:gd name="connsiteY2" fmla="*/ 3616657 h 3717182"/>
              <a:gd name="connsiteX3" fmla="*/ 2484134 w 6510224"/>
              <a:gd name="connsiteY3" fmla="*/ 2456597 h 3717182"/>
              <a:gd name="connsiteX4" fmla="*/ 3985388 w 6510224"/>
              <a:gd name="connsiteY4" fmla="*/ 2388359 h 3717182"/>
              <a:gd name="connsiteX5" fmla="*/ 4039979 w 6510224"/>
              <a:gd name="connsiteY5" fmla="*/ 3712191 h 3717182"/>
              <a:gd name="connsiteX6" fmla="*/ 6496576 w 6510224"/>
              <a:gd name="connsiteY6" fmla="*/ 3630305 h 3717182"/>
              <a:gd name="connsiteX7" fmla="*/ 6510224 w 6510224"/>
              <a:gd name="connsiteY7" fmla="*/ 109183 h 3717182"/>
              <a:gd name="connsiteX0" fmla="*/ 242 w 6510224"/>
              <a:gd name="connsiteY0" fmla="*/ 0 h 3717182"/>
              <a:gd name="connsiteX1" fmla="*/ 242 w 6510224"/>
              <a:gd name="connsiteY1" fmla="*/ 3616657 h 3717182"/>
              <a:gd name="connsiteX2" fmla="*/ 2456838 w 6510224"/>
              <a:gd name="connsiteY2" fmla="*/ 3616657 h 3717182"/>
              <a:gd name="connsiteX3" fmla="*/ 2484134 w 6510224"/>
              <a:gd name="connsiteY3" fmla="*/ 2456597 h 3717182"/>
              <a:gd name="connsiteX4" fmla="*/ 4026331 w 6510224"/>
              <a:gd name="connsiteY4" fmla="*/ 2470246 h 3717182"/>
              <a:gd name="connsiteX5" fmla="*/ 4039979 w 6510224"/>
              <a:gd name="connsiteY5" fmla="*/ 3712191 h 3717182"/>
              <a:gd name="connsiteX6" fmla="*/ 6496576 w 6510224"/>
              <a:gd name="connsiteY6" fmla="*/ 3630305 h 3717182"/>
              <a:gd name="connsiteX7" fmla="*/ 6510224 w 6510224"/>
              <a:gd name="connsiteY7" fmla="*/ 109183 h 3717182"/>
              <a:gd name="connsiteX0" fmla="*/ 242 w 6510224"/>
              <a:gd name="connsiteY0" fmla="*/ 0 h 3730119"/>
              <a:gd name="connsiteX1" fmla="*/ 242 w 6510224"/>
              <a:gd name="connsiteY1" fmla="*/ 3616657 h 3730119"/>
              <a:gd name="connsiteX2" fmla="*/ 2456838 w 6510224"/>
              <a:gd name="connsiteY2" fmla="*/ 3616657 h 3730119"/>
              <a:gd name="connsiteX3" fmla="*/ 2484134 w 6510224"/>
              <a:gd name="connsiteY3" fmla="*/ 2456597 h 3730119"/>
              <a:gd name="connsiteX4" fmla="*/ 4026331 w 6510224"/>
              <a:gd name="connsiteY4" fmla="*/ 2470246 h 3730119"/>
              <a:gd name="connsiteX5" fmla="*/ 4039979 w 6510224"/>
              <a:gd name="connsiteY5" fmla="*/ 3712191 h 3730119"/>
              <a:gd name="connsiteX6" fmla="*/ 6496576 w 6510224"/>
              <a:gd name="connsiteY6" fmla="*/ 3725839 h 3730119"/>
              <a:gd name="connsiteX7" fmla="*/ 6510224 w 6510224"/>
              <a:gd name="connsiteY7" fmla="*/ 109183 h 3730119"/>
              <a:gd name="connsiteX0" fmla="*/ 242 w 6510224"/>
              <a:gd name="connsiteY0" fmla="*/ 13647 h 3620936"/>
              <a:gd name="connsiteX1" fmla="*/ 242 w 6510224"/>
              <a:gd name="connsiteY1" fmla="*/ 3507474 h 3620936"/>
              <a:gd name="connsiteX2" fmla="*/ 2456838 w 6510224"/>
              <a:gd name="connsiteY2" fmla="*/ 3507474 h 3620936"/>
              <a:gd name="connsiteX3" fmla="*/ 2484134 w 6510224"/>
              <a:gd name="connsiteY3" fmla="*/ 2347414 h 3620936"/>
              <a:gd name="connsiteX4" fmla="*/ 4026331 w 6510224"/>
              <a:gd name="connsiteY4" fmla="*/ 2361063 h 3620936"/>
              <a:gd name="connsiteX5" fmla="*/ 4039979 w 6510224"/>
              <a:gd name="connsiteY5" fmla="*/ 3603008 h 3620936"/>
              <a:gd name="connsiteX6" fmla="*/ 6496576 w 6510224"/>
              <a:gd name="connsiteY6" fmla="*/ 3616656 h 3620936"/>
              <a:gd name="connsiteX7" fmla="*/ 6510224 w 6510224"/>
              <a:gd name="connsiteY7" fmla="*/ 0 h 3620936"/>
              <a:gd name="connsiteX0" fmla="*/ 242 w 6510224"/>
              <a:gd name="connsiteY0" fmla="*/ 81886 h 3689175"/>
              <a:gd name="connsiteX1" fmla="*/ 242 w 6510224"/>
              <a:gd name="connsiteY1" fmla="*/ 3575713 h 3689175"/>
              <a:gd name="connsiteX2" fmla="*/ 2456838 w 6510224"/>
              <a:gd name="connsiteY2" fmla="*/ 3575713 h 3689175"/>
              <a:gd name="connsiteX3" fmla="*/ 2484134 w 6510224"/>
              <a:gd name="connsiteY3" fmla="*/ 2415653 h 3689175"/>
              <a:gd name="connsiteX4" fmla="*/ 4026331 w 6510224"/>
              <a:gd name="connsiteY4" fmla="*/ 2429302 h 3689175"/>
              <a:gd name="connsiteX5" fmla="*/ 4039979 w 6510224"/>
              <a:gd name="connsiteY5" fmla="*/ 3671247 h 3689175"/>
              <a:gd name="connsiteX6" fmla="*/ 6496576 w 6510224"/>
              <a:gd name="connsiteY6" fmla="*/ 3684895 h 3689175"/>
              <a:gd name="connsiteX7" fmla="*/ 6510224 w 6510224"/>
              <a:gd name="connsiteY7" fmla="*/ 0 h 3689175"/>
              <a:gd name="connsiteX0" fmla="*/ 242 w 6510224"/>
              <a:gd name="connsiteY0" fmla="*/ 122829 h 3730118"/>
              <a:gd name="connsiteX1" fmla="*/ 242 w 6510224"/>
              <a:gd name="connsiteY1" fmla="*/ 3616656 h 3730118"/>
              <a:gd name="connsiteX2" fmla="*/ 2456838 w 6510224"/>
              <a:gd name="connsiteY2" fmla="*/ 3616656 h 3730118"/>
              <a:gd name="connsiteX3" fmla="*/ 2484134 w 6510224"/>
              <a:gd name="connsiteY3" fmla="*/ 2456596 h 3730118"/>
              <a:gd name="connsiteX4" fmla="*/ 4026331 w 6510224"/>
              <a:gd name="connsiteY4" fmla="*/ 2470245 h 3730118"/>
              <a:gd name="connsiteX5" fmla="*/ 4039979 w 6510224"/>
              <a:gd name="connsiteY5" fmla="*/ 3712190 h 3730118"/>
              <a:gd name="connsiteX6" fmla="*/ 6496576 w 6510224"/>
              <a:gd name="connsiteY6" fmla="*/ 3725838 h 3730118"/>
              <a:gd name="connsiteX7" fmla="*/ 6510224 w 6510224"/>
              <a:gd name="connsiteY7" fmla="*/ 0 h 3730118"/>
              <a:gd name="connsiteX0" fmla="*/ 242 w 6510224"/>
              <a:gd name="connsiteY0" fmla="*/ 122829 h 3725838"/>
              <a:gd name="connsiteX1" fmla="*/ 242 w 6510224"/>
              <a:gd name="connsiteY1" fmla="*/ 3616656 h 3725838"/>
              <a:gd name="connsiteX2" fmla="*/ 2456838 w 6510224"/>
              <a:gd name="connsiteY2" fmla="*/ 3616656 h 3725838"/>
              <a:gd name="connsiteX3" fmla="*/ 2484134 w 6510224"/>
              <a:gd name="connsiteY3" fmla="*/ 2456596 h 3725838"/>
              <a:gd name="connsiteX4" fmla="*/ 4026331 w 6510224"/>
              <a:gd name="connsiteY4" fmla="*/ 2470245 h 3725838"/>
              <a:gd name="connsiteX5" fmla="*/ 4039979 w 6510224"/>
              <a:gd name="connsiteY5" fmla="*/ 3589360 h 3725838"/>
              <a:gd name="connsiteX6" fmla="*/ 6496576 w 6510224"/>
              <a:gd name="connsiteY6" fmla="*/ 3725838 h 3725838"/>
              <a:gd name="connsiteX7" fmla="*/ 6510224 w 6510224"/>
              <a:gd name="connsiteY7" fmla="*/ 0 h 3725838"/>
              <a:gd name="connsiteX0" fmla="*/ 242 w 6510224"/>
              <a:gd name="connsiteY0" fmla="*/ 122829 h 3620814"/>
              <a:gd name="connsiteX1" fmla="*/ 242 w 6510224"/>
              <a:gd name="connsiteY1" fmla="*/ 3616656 h 3620814"/>
              <a:gd name="connsiteX2" fmla="*/ 2456838 w 6510224"/>
              <a:gd name="connsiteY2" fmla="*/ 3616656 h 3620814"/>
              <a:gd name="connsiteX3" fmla="*/ 2484134 w 6510224"/>
              <a:gd name="connsiteY3" fmla="*/ 2456596 h 3620814"/>
              <a:gd name="connsiteX4" fmla="*/ 4026331 w 6510224"/>
              <a:gd name="connsiteY4" fmla="*/ 2470245 h 3620814"/>
              <a:gd name="connsiteX5" fmla="*/ 4039979 w 6510224"/>
              <a:gd name="connsiteY5" fmla="*/ 3589360 h 3620814"/>
              <a:gd name="connsiteX6" fmla="*/ 6496576 w 6510224"/>
              <a:gd name="connsiteY6" fmla="*/ 3589360 h 3620814"/>
              <a:gd name="connsiteX7" fmla="*/ 6510224 w 6510224"/>
              <a:gd name="connsiteY7" fmla="*/ 0 h 3620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10224" h="3620814">
                <a:moveTo>
                  <a:pt x="242" y="122829"/>
                </a:moveTo>
                <a:cubicBezTo>
                  <a:pt x="12753" y="126241"/>
                  <a:pt x="-2032" y="3596185"/>
                  <a:pt x="242" y="3616656"/>
                </a:cubicBezTo>
                <a:cubicBezTo>
                  <a:pt x="-11131" y="3596185"/>
                  <a:pt x="2438641" y="3632578"/>
                  <a:pt x="2456838" y="3616656"/>
                </a:cubicBezTo>
                <a:cubicBezTo>
                  <a:pt x="2475035" y="3600734"/>
                  <a:pt x="2481860" y="2447498"/>
                  <a:pt x="2484134" y="2456596"/>
                </a:cubicBezTo>
                <a:cubicBezTo>
                  <a:pt x="2486408" y="2465694"/>
                  <a:pt x="4012683" y="2452047"/>
                  <a:pt x="4026331" y="2470245"/>
                </a:cubicBezTo>
                <a:cubicBezTo>
                  <a:pt x="4039979" y="2488443"/>
                  <a:pt x="4017233" y="3559790"/>
                  <a:pt x="4039979" y="3589360"/>
                </a:cubicBezTo>
                <a:cubicBezTo>
                  <a:pt x="4062725" y="3618930"/>
                  <a:pt x="6467006" y="3589360"/>
                  <a:pt x="6496576" y="3589360"/>
                </a:cubicBezTo>
                <a:cubicBezTo>
                  <a:pt x="6526146" y="3589360"/>
                  <a:pt x="6485203" y="29570"/>
                  <a:pt x="6510224" y="0"/>
                </a:cubicBezTo>
              </a:path>
            </a:pathLst>
          </a:custGeom>
          <a:noFill/>
          <a:ln w="114300">
            <a:solidFill>
              <a:schemeClr val="accent1"/>
            </a:solidFill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81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8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9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6" presetClass="exit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75" grpId="1" animBg="1"/>
      <p:bldP spid="9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4D3FCDD4-8EC5-4F05-8F29-920949903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Each layer provides a service to the layer above</a:t>
            </a: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u="sng" dirty="0" err="1"/>
              <a:t>layer</a:t>
            </a:r>
            <a:r>
              <a:rPr lang="hu-HU" u="sng" dirty="0"/>
              <a:t>			service </a:t>
            </a:r>
            <a:r>
              <a:rPr lang="hu-HU" u="sng" dirty="0" err="1"/>
              <a:t>provided</a:t>
            </a:r>
            <a:endParaRPr lang="hu-HU" u="sng" dirty="0"/>
          </a:p>
          <a:p>
            <a:pPr marL="0" indent="0">
              <a:buNone/>
            </a:pPr>
            <a:r>
              <a:rPr lang="hu-HU" b="1" dirty="0"/>
              <a:t>L5	</a:t>
            </a:r>
            <a:r>
              <a:rPr lang="hu-HU" b="1" dirty="0" err="1"/>
              <a:t>Application</a:t>
            </a:r>
            <a:r>
              <a:rPr lang="hu-HU" dirty="0"/>
              <a:t>		</a:t>
            </a:r>
            <a:r>
              <a:rPr lang="hu-HU" i="1" dirty="0" err="1"/>
              <a:t>high</a:t>
            </a:r>
            <a:r>
              <a:rPr lang="hu-HU" i="1" dirty="0"/>
              <a:t> </a:t>
            </a:r>
            <a:r>
              <a:rPr lang="hu-HU" i="1" dirty="0" err="1"/>
              <a:t>level</a:t>
            </a:r>
            <a:r>
              <a:rPr lang="hu-HU" i="1" dirty="0"/>
              <a:t> </a:t>
            </a:r>
            <a:r>
              <a:rPr lang="hu-HU" i="1" dirty="0" err="1"/>
              <a:t>network</a:t>
            </a:r>
            <a:r>
              <a:rPr lang="hu-HU" i="1" dirty="0"/>
              <a:t> </a:t>
            </a:r>
            <a:r>
              <a:rPr lang="hu-HU" i="1" dirty="0" err="1"/>
              <a:t>access</a:t>
            </a:r>
            <a:endParaRPr lang="hu-HU" i="1" dirty="0"/>
          </a:p>
          <a:p>
            <a:pPr marL="0" indent="0">
              <a:buNone/>
            </a:pPr>
            <a:r>
              <a:rPr lang="hu-HU" b="1" dirty="0"/>
              <a:t>L4	</a:t>
            </a:r>
            <a:r>
              <a:rPr lang="hu-HU" b="1" dirty="0" err="1"/>
              <a:t>Transport</a:t>
            </a:r>
            <a:r>
              <a:rPr lang="hu-HU" dirty="0"/>
              <a:t>		</a:t>
            </a:r>
            <a:r>
              <a:rPr lang="hu-HU" i="1" dirty="0"/>
              <a:t>end-</a:t>
            </a:r>
            <a:r>
              <a:rPr lang="hu-HU" i="1" dirty="0" err="1"/>
              <a:t>to</a:t>
            </a:r>
            <a:r>
              <a:rPr lang="hu-HU" i="1" dirty="0"/>
              <a:t>-end </a:t>
            </a:r>
            <a:r>
              <a:rPr lang="hu-HU" i="1" dirty="0" err="1"/>
              <a:t>delivery</a:t>
            </a:r>
            <a:r>
              <a:rPr lang="hu-HU" i="1" dirty="0"/>
              <a:t> (</a:t>
            </a:r>
            <a:r>
              <a:rPr lang="hu-HU" i="1" dirty="0" err="1"/>
              <a:t>reliable</a:t>
            </a:r>
            <a:r>
              <a:rPr lang="hu-HU" i="1" dirty="0"/>
              <a:t> </a:t>
            </a:r>
            <a:r>
              <a:rPr lang="hu-HU" i="1" dirty="0" err="1"/>
              <a:t>or</a:t>
            </a:r>
            <a:r>
              <a:rPr lang="hu-HU" i="1" dirty="0"/>
              <a:t> </a:t>
            </a:r>
            <a:r>
              <a:rPr lang="hu-HU" i="1" dirty="0" err="1"/>
              <a:t>not</a:t>
            </a:r>
            <a:r>
              <a:rPr lang="hu-HU" i="1" dirty="0"/>
              <a:t>)</a:t>
            </a:r>
          </a:p>
          <a:p>
            <a:pPr marL="0" indent="0">
              <a:buNone/>
            </a:pPr>
            <a:r>
              <a:rPr lang="hu-HU" b="1" dirty="0"/>
              <a:t>L3	Network</a:t>
            </a:r>
            <a:r>
              <a:rPr lang="hu-HU" dirty="0"/>
              <a:t>		</a:t>
            </a:r>
            <a:r>
              <a:rPr lang="hu-HU" i="1" dirty="0" err="1"/>
              <a:t>global</a:t>
            </a:r>
            <a:r>
              <a:rPr lang="hu-HU" i="1" dirty="0"/>
              <a:t> </a:t>
            </a:r>
            <a:r>
              <a:rPr lang="hu-HU" i="1" dirty="0" err="1"/>
              <a:t>best-effort</a:t>
            </a:r>
            <a:r>
              <a:rPr lang="hu-HU" i="1" dirty="0"/>
              <a:t> </a:t>
            </a:r>
            <a:r>
              <a:rPr lang="hu-HU" i="1" dirty="0" err="1"/>
              <a:t>delivery</a:t>
            </a:r>
            <a:endParaRPr lang="hu-HU" i="1" dirty="0"/>
          </a:p>
          <a:p>
            <a:pPr marL="0" indent="0">
              <a:buNone/>
            </a:pPr>
            <a:r>
              <a:rPr lang="hu-HU" b="1" dirty="0"/>
              <a:t>L2	Link</a:t>
            </a:r>
            <a:r>
              <a:rPr lang="hu-HU" dirty="0"/>
              <a:t>			</a:t>
            </a:r>
            <a:r>
              <a:rPr lang="hu-HU" i="1" dirty="0"/>
              <a:t>local </a:t>
            </a:r>
            <a:r>
              <a:rPr lang="hu-HU" i="1" dirty="0" err="1"/>
              <a:t>best-effort</a:t>
            </a:r>
            <a:r>
              <a:rPr lang="hu-HU" i="1" dirty="0"/>
              <a:t> </a:t>
            </a:r>
            <a:r>
              <a:rPr lang="hu-HU" i="1" dirty="0" err="1"/>
              <a:t>delivery</a:t>
            </a:r>
            <a:endParaRPr lang="hu-HU" i="1" dirty="0"/>
          </a:p>
          <a:p>
            <a:pPr marL="0" indent="0">
              <a:buNone/>
            </a:pPr>
            <a:r>
              <a:rPr lang="hu-HU" b="1" dirty="0"/>
              <a:t>L1	</a:t>
            </a:r>
            <a:r>
              <a:rPr lang="hu-HU" b="1" dirty="0" err="1"/>
              <a:t>Physical</a:t>
            </a:r>
            <a:r>
              <a:rPr lang="hu-HU" dirty="0"/>
              <a:t>		</a:t>
            </a:r>
            <a:r>
              <a:rPr lang="hu-HU" i="1" dirty="0" err="1"/>
              <a:t>physical</a:t>
            </a:r>
            <a:r>
              <a:rPr lang="hu-HU" i="1" dirty="0"/>
              <a:t> </a:t>
            </a:r>
            <a:r>
              <a:rPr lang="hu-HU" i="1" dirty="0" err="1"/>
              <a:t>transfer</a:t>
            </a:r>
            <a:r>
              <a:rPr lang="hu-HU" i="1" dirty="0"/>
              <a:t> of </a:t>
            </a:r>
            <a:r>
              <a:rPr lang="hu-HU" i="1" dirty="0" err="1"/>
              <a:t>bits</a:t>
            </a:r>
            <a:endParaRPr lang="hu-HU" i="1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8676C4B5-255C-4C96-9D5A-4C4820601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Hybrid</a:t>
            </a:r>
            <a:r>
              <a:rPr lang="hu-HU" dirty="0"/>
              <a:t> </a:t>
            </a:r>
            <a:r>
              <a:rPr lang="hu-HU" dirty="0" err="1"/>
              <a:t>model</a:t>
            </a:r>
            <a:r>
              <a:rPr lang="hu-HU" dirty="0"/>
              <a:t> – 5 </a:t>
            </a:r>
            <a:r>
              <a:rPr lang="hu-HU" dirty="0" err="1"/>
              <a:t>layers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422606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96308DD5-553D-4350-9A56-D34032E27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Applications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en-US" i="1" dirty="0"/>
              <a:t>…built on…</a:t>
            </a:r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en-US" b="1" dirty="0"/>
              <a:t>Reliable (or unreliable) transport</a:t>
            </a:r>
          </a:p>
          <a:p>
            <a:pPr marL="0" indent="0">
              <a:buNone/>
            </a:pPr>
            <a:r>
              <a:rPr lang="hu-HU" i="1" dirty="0"/>
              <a:t>	</a:t>
            </a:r>
            <a:r>
              <a:rPr lang="en-US" i="1" dirty="0"/>
              <a:t>…built on…</a:t>
            </a:r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en-US" b="1" dirty="0"/>
              <a:t>Best-effort global packet delivery</a:t>
            </a:r>
            <a:endParaRPr lang="hu-HU" b="1" dirty="0"/>
          </a:p>
          <a:p>
            <a:pPr marL="0" indent="0">
              <a:buNone/>
            </a:pPr>
            <a:r>
              <a:rPr lang="hu-HU" i="1" dirty="0"/>
              <a:t>	</a:t>
            </a:r>
            <a:r>
              <a:rPr lang="en-US" i="1" dirty="0"/>
              <a:t>…built on…</a:t>
            </a:r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en-US" b="1" dirty="0"/>
              <a:t>Best-effort local packet delivery</a:t>
            </a:r>
            <a:endParaRPr lang="hu-HU" b="1" dirty="0"/>
          </a:p>
          <a:p>
            <a:pPr marL="0" indent="0">
              <a:buNone/>
            </a:pPr>
            <a:r>
              <a:rPr lang="hu-HU" i="1" dirty="0"/>
              <a:t>	</a:t>
            </a:r>
            <a:r>
              <a:rPr lang="en-US" i="1" dirty="0"/>
              <a:t>…built on…</a:t>
            </a:r>
            <a:endParaRPr lang="hu-HU" i="1" dirty="0"/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b="1" dirty="0"/>
              <a:t>Physical transfer of bits</a:t>
            </a:r>
            <a:endParaRPr lang="hu-HU" b="1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437EB836-692A-460D-BA3C-F27160252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Each layer provides a service to the layer above</a:t>
            </a:r>
            <a:br>
              <a:rPr lang="en-US" dirty="0"/>
            </a:br>
            <a:r>
              <a:rPr lang="en-US" dirty="0"/>
              <a:t>by </a:t>
            </a:r>
            <a:r>
              <a:rPr lang="en-US" dirty="0">
                <a:solidFill>
                  <a:srgbClr val="FF0000"/>
                </a:solidFill>
              </a:rPr>
              <a:t>using the services of the layer directly below it</a:t>
            </a:r>
            <a:endParaRPr lang="hu-HU" dirty="0">
              <a:solidFill>
                <a:srgbClr val="FF0000"/>
              </a:solidFill>
            </a:endParaRPr>
          </a:p>
        </p:txBody>
      </p:sp>
      <p:pic>
        <p:nvPicPr>
          <p:cNvPr id="6146" name="Picture 2" descr="Image result for internet hourglass">
            <a:extLst>
              <a:ext uri="{FF2B5EF4-FFF2-40B4-BE49-F238E27FC236}">
                <a16:creationId xmlns:a16="http://schemas.microsoft.com/office/drawing/2014/main" id="{CDBC7053-ABD8-462C-8091-B21EF4292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9845" y="1319988"/>
            <a:ext cx="3333297" cy="521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Egyenes összekötő nyíllal 4">
            <a:extLst>
              <a:ext uri="{FF2B5EF4-FFF2-40B4-BE49-F238E27FC236}">
                <a16:creationId xmlns:a16="http://schemas.microsoft.com/office/drawing/2014/main" id="{58FC0573-E870-43F4-B27D-B36D57D5E060}"/>
              </a:ext>
            </a:extLst>
          </p:cNvPr>
          <p:cNvCxnSpPr>
            <a:cxnSpLocks/>
          </p:cNvCxnSpPr>
          <p:nvPr/>
        </p:nvCxnSpPr>
        <p:spPr>
          <a:xfrm>
            <a:off x="2472267" y="1783644"/>
            <a:ext cx="5226755" cy="57573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1D3D4FAB-35FD-43EB-8E4C-257913E2825E}"/>
              </a:ext>
            </a:extLst>
          </p:cNvPr>
          <p:cNvCxnSpPr>
            <a:cxnSpLocks/>
          </p:cNvCxnSpPr>
          <p:nvPr/>
        </p:nvCxnSpPr>
        <p:spPr>
          <a:xfrm>
            <a:off x="4538133" y="2765778"/>
            <a:ext cx="3561645" cy="4555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87059648-A1F2-4749-9D5A-532DBFBA1C7D}"/>
              </a:ext>
            </a:extLst>
          </p:cNvPr>
          <p:cNvCxnSpPr>
            <a:cxnSpLocks/>
          </p:cNvCxnSpPr>
          <p:nvPr/>
        </p:nvCxnSpPr>
        <p:spPr>
          <a:xfrm>
            <a:off x="4712156" y="3770489"/>
            <a:ext cx="3997221" cy="20231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gyenes összekötő nyíllal 12">
            <a:extLst>
              <a:ext uri="{FF2B5EF4-FFF2-40B4-BE49-F238E27FC236}">
                <a16:creationId xmlns:a16="http://schemas.microsoft.com/office/drawing/2014/main" id="{6E59FB2D-0E24-4623-96AC-27357FB903C0}"/>
              </a:ext>
            </a:extLst>
          </p:cNvPr>
          <p:cNvCxnSpPr>
            <a:cxnSpLocks/>
          </p:cNvCxnSpPr>
          <p:nvPr/>
        </p:nvCxnSpPr>
        <p:spPr>
          <a:xfrm flipV="1">
            <a:off x="4538133" y="4651400"/>
            <a:ext cx="3476978" cy="13561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gyenes összekötő nyíllal 15">
            <a:extLst>
              <a:ext uri="{FF2B5EF4-FFF2-40B4-BE49-F238E27FC236}">
                <a16:creationId xmlns:a16="http://schemas.microsoft.com/office/drawing/2014/main" id="{3A4D328A-2F50-4B39-AFEA-519413FC1D6B}"/>
              </a:ext>
            </a:extLst>
          </p:cNvPr>
          <p:cNvCxnSpPr>
            <a:cxnSpLocks/>
          </p:cNvCxnSpPr>
          <p:nvPr/>
        </p:nvCxnSpPr>
        <p:spPr>
          <a:xfrm>
            <a:off x="3606799" y="5763507"/>
            <a:ext cx="409222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53108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4D3FCDD4-8EC5-4F05-8F29-920949903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hu-HU" dirty="0"/>
              <a:t>	</a:t>
            </a:r>
            <a:r>
              <a:rPr lang="hu-HU" u="sng" dirty="0" err="1"/>
              <a:t>layer</a:t>
            </a:r>
            <a:r>
              <a:rPr lang="hu-HU" u="sng" dirty="0"/>
              <a:t>			</a:t>
            </a:r>
            <a:r>
              <a:rPr lang="hu-HU" u="sng" dirty="0" err="1"/>
              <a:t>role</a:t>
            </a:r>
            <a:r>
              <a:rPr lang="hu-HU" u="sng" dirty="0"/>
              <a:t> (</a:t>
            </a:r>
            <a:r>
              <a:rPr lang="hu-HU" u="sng" dirty="0">
                <a:solidFill>
                  <a:srgbClr val="FF0000"/>
                </a:solidFill>
              </a:rPr>
              <a:t>PDU</a:t>
            </a:r>
            <a:r>
              <a:rPr lang="hu-HU" u="sng" dirty="0"/>
              <a:t>)</a:t>
            </a:r>
          </a:p>
          <a:p>
            <a:pPr marL="0" indent="0">
              <a:buNone/>
            </a:pPr>
            <a:r>
              <a:rPr lang="hu-HU" b="1" dirty="0"/>
              <a:t>L5	</a:t>
            </a:r>
            <a:r>
              <a:rPr lang="hu-HU" b="1" dirty="0" err="1"/>
              <a:t>Application</a:t>
            </a:r>
            <a:r>
              <a:rPr lang="hu-HU" dirty="0"/>
              <a:t>		</a:t>
            </a:r>
            <a:r>
              <a:rPr lang="hu-HU" dirty="0" err="1"/>
              <a:t>exchanges</a:t>
            </a:r>
            <a:r>
              <a:rPr lang="hu-HU" dirty="0"/>
              <a:t> </a:t>
            </a:r>
            <a:r>
              <a:rPr lang="hu-HU" dirty="0" err="1">
                <a:solidFill>
                  <a:srgbClr val="FF0000"/>
                </a:solidFill>
              </a:rPr>
              <a:t>messages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</a:t>
            </a:r>
            <a:r>
              <a:rPr lang="hu-HU" dirty="0" err="1"/>
              <a:t>processes</a:t>
            </a:r>
            <a:endParaRPr lang="hu-HU" i="1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L4	</a:t>
            </a:r>
            <a:r>
              <a:rPr lang="hu-HU" b="1" dirty="0" err="1"/>
              <a:t>Transport</a:t>
            </a:r>
            <a:r>
              <a:rPr lang="hu-HU" dirty="0"/>
              <a:t>		</a:t>
            </a:r>
            <a:r>
              <a:rPr lang="hu-HU" dirty="0" err="1"/>
              <a:t>transports</a:t>
            </a:r>
            <a:r>
              <a:rPr lang="hu-HU" dirty="0"/>
              <a:t> </a:t>
            </a:r>
            <a:r>
              <a:rPr lang="hu-HU" dirty="0" err="1">
                <a:solidFill>
                  <a:srgbClr val="FF0000"/>
                </a:solidFill>
              </a:rPr>
              <a:t>segments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end-</a:t>
            </a:r>
            <a:r>
              <a:rPr lang="hu-HU" dirty="0" err="1"/>
              <a:t>systems</a:t>
            </a:r>
            <a:endParaRPr lang="hu-HU" i="1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L3	Network</a:t>
            </a:r>
            <a:r>
              <a:rPr lang="hu-HU" dirty="0"/>
              <a:t>		</a:t>
            </a:r>
            <a:r>
              <a:rPr lang="en-US" dirty="0"/>
              <a:t>moves </a:t>
            </a:r>
            <a:r>
              <a:rPr lang="en-US" dirty="0">
                <a:solidFill>
                  <a:srgbClr val="FF0000"/>
                </a:solidFill>
              </a:rPr>
              <a:t>packets</a:t>
            </a:r>
            <a:r>
              <a:rPr lang="en-US" dirty="0"/>
              <a:t> around the network</a:t>
            </a:r>
            <a:endParaRPr lang="hu-HU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L2	Link</a:t>
            </a:r>
            <a:r>
              <a:rPr lang="hu-HU" dirty="0"/>
              <a:t>			</a:t>
            </a:r>
            <a:r>
              <a:rPr lang="en-US" dirty="0"/>
              <a:t>moves </a:t>
            </a:r>
            <a:r>
              <a:rPr lang="en-US" dirty="0">
                <a:solidFill>
                  <a:srgbClr val="FF0000"/>
                </a:solidFill>
              </a:rPr>
              <a:t>frames</a:t>
            </a:r>
            <a:r>
              <a:rPr lang="en-US" dirty="0"/>
              <a:t> across a link</a:t>
            </a:r>
            <a:endParaRPr lang="hu-HU" i="1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L1	</a:t>
            </a:r>
            <a:r>
              <a:rPr lang="hu-HU" b="1" dirty="0" err="1"/>
              <a:t>Physical</a:t>
            </a:r>
            <a:r>
              <a:rPr lang="hu-HU" dirty="0"/>
              <a:t>		</a:t>
            </a:r>
            <a:r>
              <a:rPr lang="en-US" dirty="0"/>
              <a:t>moves </a:t>
            </a:r>
            <a:r>
              <a:rPr lang="en-US" dirty="0">
                <a:solidFill>
                  <a:srgbClr val="FF0000"/>
                </a:solidFill>
              </a:rPr>
              <a:t>bits</a:t>
            </a:r>
            <a:r>
              <a:rPr lang="en-US" dirty="0"/>
              <a:t> across a physical medium</a:t>
            </a:r>
            <a:endParaRPr lang="hu-HU" i="1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8676C4B5-255C-4C96-9D5A-4C4820601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Each layer has a </a:t>
            </a:r>
            <a:r>
              <a:rPr lang="en-US" dirty="0">
                <a:solidFill>
                  <a:srgbClr val="FF0000"/>
                </a:solidFill>
              </a:rPr>
              <a:t>unit of data</a:t>
            </a:r>
            <a:r>
              <a:rPr lang="hu-HU" dirty="0">
                <a:solidFill>
                  <a:srgbClr val="FF0000"/>
                </a:solidFill>
              </a:rPr>
              <a:t> </a:t>
            </a:r>
            <a:br>
              <a:rPr lang="hu-HU" dirty="0">
                <a:solidFill>
                  <a:srgbClr val="FF0000"/>
                </a:solidFill>
              </a:rPr>
            </a:br>
            <a:r>
              <a:rPr lang="hu-HU" dirty="0">
                <a:solidFill>
                  <a:srgbClr val="FF0000"/>
                </a:solidFill>
              </a:rPr>
              <a:t>					</a:t>
            </a:r>
            <a:r>
              <a:rPr lang="hu-HU" dirty="0">
                <a:solidFill>
                  <a:schemeClr val="tx1"/>
                </a:solidFill>
              </a:rPr>
              <a:t>(</a:t>
            </a:r>
            <a:r>
              <a:rPr lang="hu-HU" dirty="0" err="1">
                <a:solidFill>
                  <a:schemeClr val="tx1"/>
                </a:solidFill>
              </a:rPr>
              <a:t>aka</a:t>
            </a:r>
            <a:r>
              <a:rPr lang="hu-HU" dirty="0">
                <a:solidFill>
                  <a:srgbClr val="FF0000"/>
                </a:solidFill>
              </a:rPr>
              <a:t> </a:t>
            </a:r>
            <a:r>
              <a:rPr lang="hu-HU" b="1" u="sng" dirty="0" err="1">
                <a:solidFill>
                  <a:srgbClr val="FF0000"/>
                </a:solidFill>
              </a:rPr>
              <a:t>p</a:t>
            </a:r>
            <a:r>
              <a:rPr lang="hu-HU" b="1" dirty="0" err="1">
                <a:solidFill>
                  <a:srgbClr val="FF0000"/>
                </a:solidFill>
              </a:rPr>
              <a:t>rotocol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u="sng" dirty="0" err="1">
                <a:solidFill>
                  <a:srgbClr val="FF0000"/>
                </a:solidFill>
              </a:rPr>
              <a:t>d</a:t>
            </a:r>
            <a:r>
              <a:rPr lang="hu-HU" b="1" dirty="0" err="1">
                <a:solidFill>
                  <a:srgbClr val="FF0000"/>
                </a:solidFill>
              </a:rPr>
              <a:t>ata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u="sng" dirty="0">
                <a:solidFill>
                  <a:srgbClr val="FF0000"/>
                </a:solidFill>
              </a:rPr>
              <a:t>u</a:t>
            </a:r>
            <a:r>
              <a:rPr lang="hu-HU" b="1" dirty="0">
                <a:solidFill>
                  <a:srgbClr val="FF0000"/>
                </a:solidFill>
              </a:rPr>
              <a:t>nit</a:t>
            </a:r>
            <a:r>
              <a:rPr lang="hu-HU" dirty="0">
                <a:solidFill>
                  <a:schemeClr val="tx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8141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1C6C018B-7AA2-4863-A9C1-330F2C303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hu-HU" dirty="0"/>
          </a:p>
          <a:p>
            <a:pPr marL="0" indent="0" algn="ctr">
              <a:buNone/>
            </a:pPr>
            <a:r>
              <a:rPr lang="en-US" i="1" dirty="0"/>
              <a:t>The Internet should allow</a:t>
            </a:r>
          </a:p>
          <a:p>
            <a:pPr marL="0" indent="0" algn="ctr">
              <a:buNone/>
            </a:pPr>
            <a:endParaRPr lang="hu-HU" dirty="0"/>
          </a:p>
          <a:p>
            <a:pPr marL="0" indent="0" algn="ctr">
              <a:buNone/>
            </a:pPr>
            <a:r>
              <a:rPr lang="en-US" b="1" dirty="0">
                <a:solidFill>
                  <a:srgbClr val="FF0000"/>
                </a:solidFill>
              </a:rPr>
              <a:t>processes</a:t>
            </a:r>
            <a:r>
              <a:rPr lang="en-US" b="1" dirty="0"/>
              <a:t> on </a:t>
            </a:r>
            <a:r>
              <a:rPr lang="en-US" b="1" dirty="0">
                <a:solidFill>
                  <a:srgbClr val="FF0000"/>
                </a:solidFill>
              </a:rPr>
              <a:t>different hosts</a:t>
            </a:r>
          </a:p>
          <a:p>
            <a:pPr marL="0" indent="0" algn="ctr">
              <a:buNone/>
            </a:pPr>
            <a:r>
              <a:rPr lang="hu-HU" b="1" dirty="0" err="1"/>
              <a:t>to</a:t>
            </a:r>
            <a:r>
              <a:rPr lang="hu-HU" dirty="0"/>
              <a:t> </a:t>
            </a:r>
            <a:r>
              <a:rPr lang="hu-HU" b="1" dirty="0" err="1"/>
              <a:t>exchange</a:t>
            </a:r>
            <a:r>
              <a:rPr lang="hu-HU" b="1" dirty="0"/>
              <a:t> </a:t>
            </a:r>
            <a:r>
              <a:rPr lang="hu-HU" b="1" dirty="0" err="1"/>
              <a:t>data</a:t>
            </a:r>
            <a:endParaRPr lang="hu-HU" b="1" dirty="0"/>
          </a:p>
          <a:p>
            <a:pPr marL="0" indent="0" algn="ctr">
              <a:buNone/>
            </a:pPr>
            <a:endParaRPr lang="hu-HU" dirty="0"/>
          </a:p>
          <a:p>
            <a:pPr marL="0" indent="0" algn="ctr">
              <a:buNone/>
            </a:pPr>
            <a:r>
              <a:rPr lang="en-US" i="1" dirty="0"/>
              <a:t>everything else is just commentary…</a:t>
            </a:r>
            <a:endParaRPr lang="hu-HU" i="1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9B967784-5063-4220-8063-178944B00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Briefly</a:t>
            </a:r>
            <a:r>
              <a:rPr lang="hu-HU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6503523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4D3FCDD4-8EC5-4F05-8F29-920949903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hu-HU" dirty="0"/>
              <a:t>	</a:t>
            </a:r>
            <a:r>
              <a:rPr lang="hu-HU" u="sng" dirty="0" err="1"/>
              <a:t>layer</a:t>
            </a:r>
            <a:r>
              <a:rPr lang="hu-HU" u="sng" dirty="0"/>
              <a:t>			</a:t>
            </a:r>
            <a:r>
              <a:rPr lang="hu-HU" u="sng" dirty="0" err="1"/>
              <a:t>protocols</a:t>
            </a:r>
            <a:endParaRPr lang="hu-HU" u="sng" dirty="0"/>
          </a:p>
          <a:p>
            <a:pPr marL="0" indent="0">
              <a:buNone/>
            </a:pPr>
            <a:r>
              <a:rPr lang="hu-HU" b="1" dirty="0"/>
              <a:t>L5	</a:t>
            </a:r>
            <a:r>
              <a:rPr lang="hu-HU" b="1" dirty="0" err="1"/>
              <a:t>Application</a:t>
            </a:r>
            <a:r>
              <a:rPr lang="hu-HU" dirty="0"/>
              <a:t>		HTTP, SMTP, FTP, SIP, …</a:t>
            </a:r>
            <a:endParaRPr lang="hu-HU" i="1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L4	</a:t>
            </a:r>
            <a:r>
              <a:rPr lang="hu-HU" b="1" dirty="0" err="1"/>
              <a:t>Transport</a:t>
            </a:r>
            <a:r>
              <a:rPr lang="hu-HU" dirty="0"/>
              <a:t>		TCP, UDP, SCTP</a:t>
            </a:r>
            <a:endParaRPr lang="hu-HU" i="1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L3	Network</a:t>
            </a:r>
            <a:r>
              <a:rPr lang="hu-HU" dirty="0"/>
              <a:t>		IP</a:t>
            </a:r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L2	Link</a:t>
            </a:r>
            <a:r>
              <a:rPr lang="hu-HU" dirty="0"/>
              <a:t>			Ethernet, Wifi, ADSL, </a:t>
            </a:r>
            <a:r>
              <a:rPr lang="hu-HU" dirty="0" err="1"/>
              <a:t>WiMAX</a:t>
            </a:r>
            <a:r>
              <a:rPr lang="hu-HU" dirty="0"/>
              <a:t>, LTE, …</a:t>
            </a:r>
            <a:endParaRPr lang="hu-HU" i="1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L1	</a:t>
            </a:r>
            <a:r>
              <a:rPr lang="hu-HU" b="1" dirty="0" err="1"/>
              <a:t>Physical</a:t>
            </a:r>
            <a:r>
              <a:rPr lang="hu-HU" dirty="0"/>
              <a:t>		Twisted </a:t>
            </a:r>
            <a:r>
              <a:rPr lang="hu-HU" dirty="0" err="1"/>
              <a:t>pair</a:t>
            </a:r>
            <a:r>
              <a:rPr lang="hu-HU" dirty="0"/>
              <a:t>, </a:t>
            </a:r>
            <a:r>
              <a:rPr lang="hu-HU" dirty="0" err="1"/>
              <a:t>fiber</a:t>
            </a:r>
            <a:r>
              <a:rPr lang="hu-HU" dirty="0"/>
              <a:t>, </a:t>
            </a:r>
            <a:r>
              <a:rPr lang="hu-HU" dirty="0" err="1"/>
              <a:t>coaxial</a:t>
            </a:r>
            <a:r>
              <a:rPr lang="hu-HU" dirty="0"/>
              <a:t> </a:t>
            </a:r>
            <a:r>
              <a:rPr lang="hu-HU" dirty="0" err="1"/>
              <a:t>cable</a:t>
            </a:r>
            <a:r>
              <a:rPr lang="hu-HU" dirty="0"/>
              <a:t>, …</a:t>
            </a:r>
            <a:endParaRPr lang="hu-HU" i="1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8676C4B5-255C-4C96-9D5A-4C4820601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layer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(except for L3)</a:t>
            </a:r>
            <a:r>
              <a:rPr lang="en-US" dirty="0"/>
              <a:t> is </a:t>
            </a:r>
            <a:br>
              <a:rPr lang="hu-HU" dirty="0"/>
            </a:br>
            <a:r>
              <a:rPr lang="en-US" dirty="0"/>
              <a:t>implemented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different</a:t>
            </a:r>
            <a:r>
              <a:rPr lang="hu-HU" dirty="0"/>
              <a:t> </a:t>
            </a:r>
            <a:r>
              <a:rPr lang="hu-HU" dirty="0" err="1"/>
              <a:t>protocols</a:t>
            </a:r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3026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4D3FCDD4-8EC5-4F05-8F29-920949903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hu-HU" dirty="0"/>
              <a:t>	</a:t>
            </a:r>
            <a:r>
              <a:rPr lang="hu-HU" u="sng" dirty="0" err="1"/>
              <a:t>layer</a:t>
            </a:r>
            <a:r>
              <a:rPr lang="hu-HU" u="sng" dirty="0"/>
              <a:t>			</a:t>
            </a:r>
            <a:r>
              <a:rPr lang="hu-HU" u="sng" dirty="0" err="1"/>
              <a:t>protocols</a:t>
            </a:r>
            <a:endParaRPr lang="hu-HU" u="sng" dirty="0"/>
          </a:p>
          <a:p>
            <a:pPr marL="0" indent="0">
              <a:buNone/>
            </a:pPr>
            <a:r>
              <a:rPr lang="hu-HU" b="1" dirty="0"/>
              <a:t>L5	</a:t>
            </a:r>
            <a:r>
              <a:rPr lang="hu-HU" b="1" dirty="0" err="1"/>
              <a:t>Application</a:t>
            </a:r>
            <a:r>
              <a:rPr lang="hu-HU" dirty="0"/>
              <a:t>		HTTP, SMTP, FTP, SIP, …</a:t>
            </a:r>
            <a:endParaRPr lang="hu-HU" i="1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L4	</a:t>
            </a:r>
            <a:r>
              <a:rPr lang="hu-HU" b="1" dirty="0" err="1"/>
              <a:t>Transport</a:t>
            </a:r>
            <a:r>
              <a:rPr lang="hu-HU" dirty="0"/>
              <a:t>		TCP, UDP, SCTP</a:t>
            </a:r>
            <a:endParaRPr lang="hu-HU" i="1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>
                <a:solidFill>
                  <a:srgbClr val="FF0000"/>
                </a:solidFill>
              </a:rPr>
              <a:t>L3	Network</a:t>
            </a:r>
            <a:r>
              <a:rPr lang="hu-HU" dirty="0">
                <a:solidFill>
                  <a:srgbClr val="FF0000"/>
                </a:solidFill>
              </a:rPr>
              <a:t>		IP</a:t>
            </a:r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L2	Link</a:t>
            </a:r>
            <a:r>
              <a:rPr lang="hu-HU" dirty="0"/>
              <a:t>			Ethernet, Wifi, ADSL, </a:t>
            </a:r>
            <a:r>
              <a:rPr lang="hu-HU" dirty="0" err="1"/>
              <a:t>WiMAX</a:t>
            </a:r>
            <a:r>
              <a:rPr lang="hu-HU" dirty="0"/>
              <a:t>, LTE, …</a:t>
            </a:r>
            <a:endParaRPr lang="hu-HU" i="1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L1	</a:t>
            </a:r>
            <a:r>
              <a:rPr lang="hu-HU" b="1" dirty="0" err="1"/>
              <a:t>Physical</a:t>
            </a:r>
            <a:r>
              <a:rPr lang="hu-HU" dirty="0"/>
              <a:t>		Twisted </a:t>
            </a:r>
            <a:r>
              <a:rPr lang="hu-HU" dirty="0" err="1"/>
              <a:t>pair</a:t>
            </a:r>
            <a:r>
              <a:rPr lang="hu-HU" dirty="0"/>
              <a:t>, </a:t>
            </a:r>
            <a:r>
              <a:rPr lang="hu-HU" dirty="0" err="1"/>
              <a:t>fiber</a:t>
            </a:r>
            <a:r>
              <a:rPr lang="hu-HU" dirty="0"/>
              <a:t>, </a:t>
            </a:r>
            <a:r>
              <a:rPr lang="hu-HU" dirty="0" err="1"/>
              <a:t>coaxial</a:t>
            </a:r>
            <a:r>
              <a:rPr lang="hu-HU" dirty="0"/>
              <a:t> </a:t>
            </a:r>
            <a:r>
              <a:rPr lang="hu-HU" dirty="0" err="1"/>
              <a:t>cable</a:t>
            </a:r>
            <a:r>
              <a:rPr lang="hu-HU" dirty="0"/>
              <a:t>, …</a:t>
            </a:r>
            <a:endParaRPr lang="hu-HU" i="1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8676C4B5-255C-4C96-9D5A-4C4820601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The Internet </a:t>
            </a:r>
            <a:r>
              <a:rPr lang="hu-HU" dirty="0" err="1"/>
              <a:t>Protocol</a:t>
            </a:r>
            <a:r>
              <a:rPr lang="hu-HU" dirty="0"/>
              <a:t> (IP) is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b="1" dirty="0" err="1">
                <a:solidFill>
                  <a:srgbClr val="FF0000"/>
                </a:solidFill>
              </a:rPr>
              <a:t>glue</a:t>
            </a:r>
            <a:br>
              <a:rPr lang="hu-HU" dirty="0"/>
            </a:br>
            <a:r>
              <a:rPr lang="hu-HU" dirty="0"/>
              <a:t>	</a:t>
            </a:r>
            <a:r>
              <a:rPr lang="hu-HU" dirty="0" err="1"/>
              <a:t>acting</a:t>
            </a:r>
            <a:r>
              <a:rPr lang="hu-HU" dirty="0"/>
              <a:t> </a:t>
            </a:r>
            <a:r>
              <a:rPr lang="hu-HU" dirty="0" err="1"/>
              <a:t>as</a:t>
            </a:r>
            <a:r>
              <a:rPr lang="hu-HU" dirty="0"/>
              <a:t> a </a:t>
            </a:r>
            <a:r>
              <a:rPr lang="hu-HU" dirty="0" err="1"/>
              <a:t>unifying</a:t>
            </a:r>
            <a:r>
              <a:rPr lang="hu-HU" dirty="0"/>
              <a:t> </a:t>
            </a:r>
            <a:r>
              <a:rPr lang="hu-HU" dirty="0" err="1"/>
              <a:t>network</a:t>
            </a:r>
            <a:r>
              <a:rPr lang="hu-HU" dirty="0"/>
              <a:t> </a:t>
            </a:r>
            <a:r>
              <a:rPr lang="hu-HU" dirty="0" err="1"/>
              <a:t>layer</a:t>
            </a:r>
            <a:endParaRPr lang="hu-H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38975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4D3FCDD4-8EC5-4F05-8F29-920949903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hu-HU" dirty="0"/>
              <a:t>	</a:t>
            </a:r>
            <a:r>
              <a:rPr lang="hu-HU" u="sng" dirty="0" err="1"/>
              <a:t>layer</a:t>
            </a:r>
            <a:r>
              <a:rPr lang="hu-HU" u="sng" dirty="0"/>
              <a:t>			</a:t>
            </a:r>
            <a:r>
              <a:rPr lang="hu-HU" u="sng" dirty="0" err="1"/>
              <a:t>technology</a:t>
            </a:r>
            <a:endParaRPr lang="hu-HU" u="sng" dirty="0"/>
          </a:p>
          <a:p>
            <a:pPr marL="0" indent="0">
              <a:buNone/>
            </a:pPr>
            <a:r>
              <a:rPr lang="hu-HU" b="1" dirty="0"/>
              <a:t>L5	</a:t>
            </a:r>
            <a:r>
              <a:rPr lang="hu-HU" b="1" dirty="0" err="1"/>
              <a:t>Application</a:t>
            </a:r>
            <a:r>
              <a:rPr lang="hu-HU" dirty="0"/>
              <a:t>		</a:t>
            </a:r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L4	</a:t>
            </a:r>
            <a:r>
              <a:rPr lang="hu-HU" b="1" dirty="0" err="1"/>
              <a:t>Transport</a:t>
            </a:r>
            <a:r>
              <a:rPr lang="hu-HU" dirty="0"/>
              <a:t>		</a:t>
            </a:r>
            <a:endParaRPr lang="hu-HU" i="1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L3	Network</a:t>
            </a:r>
            <a:r>
              <a:rPr lang="hu-HU" dirty="0"/>
              <a:t>		</a:t>
            </a:r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L2	Link</a:t>
            </a:r>
            <a:r>
              <a:rPr lang="hu-HU" dirty="0"/>
              <a:t>			</a:t>
            </a:r>
            <a:endParaRPr lang="hu-HU" i="1" dirty="0"/>
          </a:p>
          <a:p>
            <a:pPr marL="0" indent="0">
              <a:buNone/>
            </a:pPr>
            <a:endParaRPr lang="hu-HU" b="1" dirty="0"/>
          </a:p>
          <a:p>
            <a:pPr marL="0" indent="0">
              <a:buNone/>
            </a:pPr>
            <a:r>
              <a:rPr lang="hu-HU" b="1" dirty="0"/>
              <a:t>L1	</a:t>
            </a:r>
            <a:r>
              <a:rPr lang="hu-HU" b="1" dirty="0" err="1"/>
              <a:t>Physical</a:t>
            </a:r>
            <a:r>
              <a:rPr lang="hu-HU" dirty="0"/>
              <a:t>		</a:t>
            </a:r>
            <a:endParaRPr lang="hu-HU" i="1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8676C4B5-255C-4C96-9D5A-4C4820601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Each layer is implemented with </a:t>
            </a:r>
            <a:br>
              <a:rPr lang="hu-HU" dirty="0"/>
            </a:br>
            <a:r>
              <a:rPr lang="en-US" dirty="0"/>
              <a:t>different protocols</a:t>
            </a:r>
            <a:r>
              <a:rPr lang="hu-HU" dirty="0"/>
              <a:t> and </a:t>
            </a:r>
            <a:r>
              <a:rPr lang="hu-HU" dirty="0" err="1">
                <a:solidFill>
                  <a:srgbClr val="FF0000"/>
                </a:solidFill>
              </a:rPr>
              <a:t>technologies</a:t>
            </a:r>
            <a:endParaRPr lang="hu-HU" dirty="0">
              <a:solidFill>
                <a:srgbClr val="FF0000"/>
              </a:solidFill>
            </a:endParaRP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15237FD8-5B4F-4D55-8624-90693CD1EEB7}"/>
              </a:ext>
            </a:extLst>
          </p:cNvPr>
          <p:cNvSpPr/>
          <p:nvPr/>
        </p:nvSpPr>
        <p:spPr>
          <a:xfrm>
            <a:off x="4436533" y="1975555"/>
            <a:ext cx="3330223" cy="3231351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hu-HU" b="1" dirty="0">
                <a:solidFill>
                  <a:schemeClr val="tx1"/>
                </a:solidFill>
              </a:rPr>
              <a:t>Software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FBD1FC24-27F2-428C-9C0A-295966F9C083}"/>
              </a:ext>
            </a:extLst>
          </p:cNvPr>
          <p:cNvSpPr/>
          <p:nvPr/>
        </p:nvSpPr>
        <p:spPr>
          <a:xfrm>
            <a:off x="4837288" y="2745930"/>
            <a:ext cx="3330223" cy="3231351"/>
          </a:xfrm>
          <a:prstGeom prst="rect">
            <a:avLst/>
          </a:prstGeom>
          <a:solidFill>
            <a:srgbClr val="92D05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hu-HU" b="1" dirty="0">
                <a:solidFill>
                  <a:schemeClr val="tx1"/>
                </a:solidFill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7062311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6DF6EE74-8B47-492D-BA0C-147ADF061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Software and hardware </a:t>
            </a:r>
            <a:r>
              <a:rPr lang="hu-HU" dirty="0" err="1"/>
              <a:t>advancements</a:t>
            </a:r>
            <a:endParaRPr lang="hu-HU" dirty="0"/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B0BC6B0A-96D3-43D4-9D9F-F6B5B8EDE85D}"/>
              </a:ext>
            </a:extLst>
          </p:cNvPr>
          <p:cNvGrpSpPr/>
          <p:nvPr/>
        </p:nvGrpSpPr>
        <p:grpSpPr>
          <a:xfrm>
            <a:off x="3939822" y="3073399"/>
            <a:ext cx="4312356" cy="1055513"/>
            <a:chOff x="3939822" y="3073399"/>
            <a:chExt cx="4312356" cy="1055513"/>
          </a:xfrm>
        </p:grpSpPr>
        <p:sp>
          <p:nvSpPr>
            <p:cNvPr id="5" name="Téglalap 4">
              <a:extLst>
                <a:ext uri="{FF2B5EF4-FFF2-40B4-BE49-F238E27FC236}">
                  <a16:creationId xmlns:a16="http://schemas.microsoft.com/office/drawing/2014/main" id="{EC340A48-CB6D-4E06-AD9E-EC9335B759D2}"/>
                </a:ext>
              </a:extLst>
            </p:cNvPr>
            <p:cNvSpPr/>
            <p:nvPr/>
          </p:nvSpPr>
          <p:spPr>
            <a:xfrm>
              <a:off x="4436533" y="3073399"/>
              <a:ext cx="3330223" cy="711201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b="1" dirty="0">
                  <a:solidFill>
                    <a:schemeClr val="tx1"/>
                  </a:solidFill>
                </a:rPr>
                <a:t>Speed</a:t>
              </a:r>
            </a:p>
          </p:txBody>
        </p:sp>
        <p:sp>
          <p:nvSpPr>
            <p:cNvPr id="6" name="Téglalap 5">
              <a:extLst>
                <a:ext uri="{FF2B5EF4-FFF2-40B4-BE49-F238E27FC236}">
                  <a16:creationId xmlns:a16="http://schemas.microsoft.com/office/drawing/2014/main" id="{845AFE17-0A41-4A42-92D0-9EC07D4ACC34}"/>
                </a:ext>
              </a:extLst>
            </p:cNvPr>
            <p:cNvSpPr/>
            <p:nvPr/>
          </p:nvSpPr>
          <p:spPr>
            <a:xfrm rot="20920614">
              <a:off x="3939822" y="3417711"/>
              <a:ext cx="4312356" cy="71120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grpSp>
        <p:nvGrpSpPr>
          <p:cNvPr id="8" name="Csoportba foglalás 7">
            <a:extLst>
              <a:ext uri="{FF2B5EF4-FFF2-40B4-BE49-F238E27FC236}">
                <a16:creationId xmlns:a16="http://schemas.microsoft.com/office/drawing/2014/main" id="{4CABD611-93F9-46DB-81D1-18878CF071F7}"/>
              </a:ext>
            </a:extLst>
          </p:cNvPr>
          <p:cNvGrpSpPr/>
          <p:nvPr/>
        </p:nvGrpSpPr>
        <p:grpSpPr>
          <a:xfrm>
            <a:off x="3460416" y="1716394"/>
            <a:ext cx="4312356" cy="970362"/>
            <a:chOff x="3460416" y="1716394"/>
            <a:chExt cx="4312356" cy="970362"/>
          </a:xfrm>
        </p:grpSpPr>
        <p:sp>
          <p:nvSpPr>
            <p:cNvPr id="4" name="Téglalap 3">
              <a:extLst>
                <a:ext uri="{FF2B5EF4-FFF2-40B4-BE49-F238E27FC236}">
                  <a16:creationId xmlns:a16="http://schemas.microsoft.com/office/drawing/2014/main" id="{ECFCEDFE-569B-4CB3-871A-38AE4E006DD6}"/>
                </a:ext>
              </a:extLst>
            </p:cNvPr>
            <p:cNvSpPr/>
            <p:nvPr/>
          </p:nvSpPr>
          <p:spPr>
            <a:xfrm>
              <a:off x="4436533" y="1975555"/>
              <a:ext cx="3330223" cy="711201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r>
                <a:rPr lang="en-US" b="1" dirty="0">
                  <a:solidFill>
                    <a:schemeClr val="tx1"/>
                  </a:solidFill>
                </a:rPr>
                <a:t>Flexibility</a:t>
              </a:r>
            </a:p>
          </p:txBody>
        </p:sp>
        <p:sp>
          <p:nvSpPr>
            <p:cNvPr id="7" name="Téglalap 6">
              <a:extLst>
                <a:ext uri="{FF2B5EF4-FFF2-40B4-BE49-F238E27FC236}">
                  <a16:creationId xmlns:a16="http://schemas.microsoft.com/office/drawing/2014/main" id="{AA13A541-A43B-4554-848D-E79B33021032}"/>
                </a:ext>
              </a:extLst>
            </p:cNvPr>
            <p:cNvSpPr/>
            <p:nvPr/>
          </p:nvSpPr>
          <p:spPr>
            <a:xfrm rot="20920614">
              <a:off x="3460416" y="1716394"/>
              <a:ext cx="4312356" cy="71120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</p:spTree>
    <p:extLst>
      <p:ext uri="{BB962C8B-B14F-4D97-AF65-F5344CB8AC3E}">
        <p14:creationId xmlns:p14="http://schemas.microsoft.com/office/powerpoint/2010/main" val="18478903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6DF6EE74-8B47-492D-BA0C-147ADF061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Software and hardware </a:t>
            </a:r>
            <a:r>
              <a:rPr lang="hu-HU" dirty="0" err="1"/>
              <a:t>advancements</a:t>
            </a:r>
            <a:endParaRPr lang="hu-HU" dirty="0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5436CBEF-7C31-40A2-B781-7E1484095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900" y="2497782"/>
            <a:ext cx="5448300" cy="1495090"/>
          </a:xfrm>
          <a:prstGeom prst="rect">
            <a:avLst/>
          </a:prstGeom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77DE4229-BF8A-498E-9085-A6FB3A0E5818}"/>
              </a:ext>
            </a:extLst>
          </p:cNvPr>
          <p:cNvSpPr txBox="1"/>
          <p:nvPr/>
        </p:nvSpPr>
        <p:spPr>
          <a:xfrm>
            <a:off x="3225800" y="2235200"/>
            <a:ext cx="551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/>
              <a:t>L1                 L2                      L3                    L4                    L5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9D8184C3-5F78-4186-AA88-8F910FDDC9A1}"/>
              </a:ext>
            </a:extLst>
          </p:cNvPr>
          <p:cNvSpPr txBox="1"/>
          <p:nvPr/>
        </p:nvSpPr>
        <p:spPr>
          <a:xfrm>
            <a:off x="1549400" y="2643664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/>
              <a:t>Hardware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BE140C7A-AC68-46BD-AB01-39EBB3B8F269}"/>
              </a:ext>
            </a:extLst>
          </p:cNvPr>
          <p:cNvSpPr txBox="1"/>
          <p:nvPr/>
        </p:nvSpPr>
        <p:spPr>
          <a:xfrm>
            <a:off x="8432800" y="3264854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/>
              <a:t>Software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3141B856-063C-4925-99DD-32B4CA41E850}"/>
              </a:ext>
            </a:extLst>
          </p:cNvPr>
          <p:cNvSpPr txBox="1"/>
          <p:nvPr/>
        </p:nvSpPr>
        <p:spPr>
          <a:xfrm>
            <a:off x="1269999" y="4336672"/>
            <a:ext cx="2235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programmable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algn="r"/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network</a:t>
            </a: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devices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E3D1C62A-1869-49D4-8104-F6DF72C512C0}"/>
              </a:ext>
            </a:extLst>
          </p:cNvPr>
          <p:cNvSpPr txBox="1"/>
          <p:nvPr/>
        </p:nvSpPr>
        <p:spPr>
          <a:xfrm>
            <a:off x="8001000" y="5291407"/>
            <a:ext cx="358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highly</a:t>
            </a: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optimized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libraries</a:t>
            </a: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, </a:t>
            </a: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drivers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" name="Egyenes összekötő nyíllal 15">
            <a:extLst>
              <a:ext uri="{FF2B5EF4-FFF2-40B4-BE49-F238E27FC236}">
                <a16:creationId xmlns:a16="http://schemas.microsoft.com/office/drawing/2014/main" id="{AB313D02-A235-41CB-9707-A03FBEDA9F03}"/>
              </a:ext>
            </a:extLst>
          </p:cNvPr>
          <p:cNvCxnSpPr/>
          <p:nvPr/>
        </p:nvCxnSpPr>
        <p:spPr>
          <a:xfrm>
            <a:off x="3606800" y="4659837"/>
            <a:ext cx="4025900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gyenes összekötő nyíllal 16">
            <a:extLst>
              <a:ext uri="{FF2B5EF4-FFF2-40B4-BE49-F238E27FC236}">
                <a16:creationId xmlns:a16="http://schemas.microsoft.com/office/drawing/2014/main" id="{709C0547-C2FB-4A63-A8B3-7EB0DD77FCA8}"/>
              </a:ext>
            </a:extLst>
          </p:cNvPr>
          <p:cNvCxnSpPr>
            <a:cxnSpLocks/>
          </p:cNvCxnSpPr>
          <p:nvPr/>
        </p:nvCxnSpPr>
        <p:spPr>
          <a:xfrm flipH="1">
            <a:off x="3606800" y="5614572"/>
            <a:ext cx="4025900" cy="0"/>
          </a:xfrm>
          <a:prstGeom prst="straightConnector1">
            <a:avLst/>
          </a:prstGeom>
          <a:ln w="762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5780E879-3690-49C6-A090-07D6033CABF6}"/>
              </a:ext>
            </a:extLst>
          </p:cNvPr>
          <p:cNvSpPr txBox="1"/>
          <p:nvPr/>
        </p:nvSpPr>
        <p:spPr>
          <a:xfrm>
            <a:off x="4089400" y="4296477"/>
            <a:ext cx="261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rgbClr val="FF0000"/>
                </a:solidFill>
              </a:rPr>
              <a:t>SDN, P4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62AA6680-2B72-49C7-AEC2-2C93C0FD5A41}"/>
              </a:ext>
            </a:extLst>
          </p:cNvPr>
          <p:cNvSpPr txBox="1"/>
          <p:nvPr/>
        </p:nvSpPr>
        <p:spPr>
          <a:xfrm>
            <a:off x="4311650" y="5245240"/>
            <a:ext cx="261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>
                <a:solidFill>
                  <a:srgbClr val="FF0000"/>
                </a:solidFill>
              </a:rPr>
              <a:t>DPDK, FD.io, VPP</a:t>
            </a:r>
          </a:p>
        </p:txBody>
      </p:sp>
    </p:spTree>
    <p:extLst>
      <p:ext uri="{BB962C8B-B14F-4D97-AF65-F5344CB8AC3E}">
        <p14:creationId xmlns:p14="http://schemas.microsoft.com/office/powerpoint/2010/main" val="2703867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DA9AC415-6471-420C-AF19-04A1AF06C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5760"/>
            <a:ext cx="1790700" cy="4593603"/>
          </a:xfrm>
        </p:spPr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Application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Transport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Network</a:t>
            </a: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Link</a:t>
            </a: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E514ADDF-8E4B-4FDA-B434-643FF89E6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Each layer takes messages from the layer above,</a:t>
            </a:r>
            <a:br>
              <a:rPr lang="en-US" sz="3600" dirty="0"/>
            </a:br>
            <a:r>
              <a:rPr lang="en-US" sz="3600" dirty="0"/>
              <a:t>and </a:t>
            </a:r>
            <a:r>
              <a:rPr lang="en-US" sz="3600" b="1" i="1" dirty="0">
                <a:solidFill>
                  <a:srgbClr val="FF0000"/>
                </a:solidFill>
              </a:rPr>
              <a:t>encapsulates</a:t>
            </a:r>
            <a:r>
              <a:rPr lang="en-US" sz="3600" i="1" dirty="0"/>
              <a:t> </a:t>
            </a:r>
            <a:r>
              <a:rPr lang="en-US" sz="3600" dirty="0"/>
              <a:t>with its own header and/or trailer</a:t>
            </a:r>
            <a:endParaRPr lang="hu-HU" sz="3600" dirty="0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D1781CF1-EC83-4694-B72D-BE48EEEE0399}"/>
              </a:ext>
            </a:extLst>
          </p:cNvPr>
          <p:cNvSpPr/>
          <p:nvPr/>
        </p:nvSpPr>
        <p:spPr>
          <a:xfrm>
            <a:off x="2997200" y="1482881"/>
            <a:ext cx="2400300" cy="915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95B05608-D6A5-4AA1-8399-84DA849CBF39}"/>
              </a:ext>
            </a:extLst>
          </p:cNvPr>
          <p:cNvSpPr/>
          <p:nvPr/>
        </p:nvSpPr>
        <p:spPr>
          <a:xfrm>
            <a:off x="2997200" y="2765581"/>
            <a:ext cx="2400300" cy="915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3632CD5F-005B-4522-A0E0-2E5C6BA6309C}"/>
              </a:ext>
            </a:extLst>
          </p:cNvPr>
          <p:cNvSpPr/>
          <p:nvPr/>
        </p:nvSpPr>
        <p:spPr>
          <a:xfrm>
            <a:off x="2997200" y="4055754"/>
            <a:ext cx="2400300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597C26AA-8BF4-467B-8082-C3974769905D}"/>
              </a:ext>
            </a:extLst>
          </p:cNvPr>
          <p:cNvSpPr/>
          <p:nvPr/>
        </p:nvSpPr>
        <p:spPr>
          <a:xfrm>
            <a:off x="2997200" y="5322734"/>
            <a:ext cx="2400300" cy="915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23575E71-FCBC-4705-AB37-3B115A82B20A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197350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C4CCC152-87A6-4FF6-8CBA-89F447ECC7D3}"/>
              </a:ext>
            </a:extLst>
          </p:cNvPr>
          <p:cNvCxnSpPr/>
          <p:nvPr/>
        </p:nvCxnSpPr>
        <p:spPr>
          <a:xfrm>
            <a:off x="4216400" y="366507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5198588E-A9F5-4087-A91D-D128D5269CA5}"/>
              </a:ext>
            </a:extLst>
          </p:cNvPr>
          <p:cNvCxnSpPr/>
          <p:nvPr/>
        </p:nvCxnSpPr>
        <p:spPr>
          <a:xfrm>
            <a:off x="4197350" y="494777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5858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DA9AC415-6471-420C-AF19-04A1AF06C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5760"/>
            <a:ext cx="1790700" cy="4593603"/>
          </a:xfrm>
        </p:spPr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Application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Transport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Network</a:t>
            </a: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Link</a:t>
            </a: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D1781CF1-EC83-4694-B72D-BE48EEEE0399}"/>
              </a:ext>
            </a:extLst>
          </p:cNvPr>
          <p:cNvSpPr/>
          <p:nvPr/>
        </p:nvSpPr>
        <p:spPr>
          <a:xfrm>
            <a:off x="2997200" y="1482881"/>
            <a:ext cx="2400300" cy="915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95B05608-D6A5-4AA1-8399-84DA849CBF39}"/>
              </a:ext>
            </a:extLst>
          </p:cNvPr>
          <p:cNvSpPr/>
          <p:nvPr/>
        </p:nvSpPr>
        <p:spPr>
          <a:xfrm>
            <a:off x="2997200" y="2765581"/>
            <a:ext cx="2400300" cy="915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3632CD5F-005B-4522-A0E0-2E5C6BA6309C}"/>
              </a:ext>
            </a:extLst>
          </p:cNvPr>
          <p:cNvSpPr/>
          <p:nvPr/>
        </p:nvSpPr>
        <p:spPr>
          <a:xfrm>
            <a:off x="2997200" y="4055754"/>
            <a:ext cx="2400300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597C26AA-8BF4-467B-8082-C3974769905D}"/>
              </a:ext>
            </a:extLst>
          </p:cNvPr>
          <p:cNvSpPr/>
          <p:nvPr/>
        </p:nvSpPr>
        <p:spPr>
          <a:xfrm>
            <a:off x="2997200" y="5322734"/>
            <a:ext cx="2400300" cy="915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23575E71-FCBC-4705-AB37-3B115A82B20A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197350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C4CCC152-87A6-4FF6-8CBA-89F447ECC7D3}"/>
              </a:ext>
            </a:extLst>
          </p:cNvPr>
          <p:cNvCxnSpPr/>
          <p:nvPr/>
        </p:nvCxnSpPr>
        <p:spPr>
          <a:xfrm>
            <a:off x="4216400" y="366507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5198588E-A9F5-4087-A91D-D128D5269CA5}"/>
              </a:ext>
            </a:extLst>
          </p:cNvPr>
          <p:cNvCxnSpPr/>
          <p:nvPr/>
        </p:nvCxnSpPr>
        <p:spPr>
          <a:xfrm>
            <a:off x="4197350" y="494777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>
            <a:extLst>
              <a:ext uri="{FF2B5EF4-FFF2-40B4-BE49-F238E27FC236}">
                <a16:creationId xmlns:a16="http://schemas.microsoft.com/office/drawing/2014/main" id="{72D33DF5-985C-415E-A91B-C81FFAF18DE4}"/>
              </a:ext>
            </a:extLst>
          </p:cNvPr>
          <p:cNvSpPr/>
          <p:nvPr/>
        </p:nvSpPr>
        <p:spPr>
          <a:xfrm>
            <a:off x="7835900" y="1706640"/>
            <a:ext cx="742950" cy="4676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HA</a:t>
            </a:r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BCFB1A39-4318-45C4-B19D-69DED3A9225C}"/>
              </a:ext>
            </a:extLst>
          </p:cNvPr>
          <p:cNvSpPr/>
          <p:nvPr/>
        </p:nvSpPr>
        <p:spPr>
          <a:xfrm>
            <a:off x="8623300" y="1706639"/>
            <a:ext cx="3340100" cy="4676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GET google.com</a:t>
            </a:r>
          </a:p>
        </p:txBody>
      </p:sp>
      <p:cxnSp>
        <p:nvCxnSpPr>
          <p:cNvPr id="16" name="Egyenes összekötő 15">
            <a:extLst>
              <a:ext uri="{FF2B5EF4-FFF2-40B4-BE49-F238E27FC236}">
                <a16:creationId xmlns:a16="http://schemas.microsoft.com/office/drawing/2014/main" id="{05B9F96B-8783-48BF-9E93-3C413D868C2F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8207375" y="1092200"/>
            <a:ext cx="0" cy="614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28158A4A-7E35-4910-8F2C-035475C1ACA7}"/>
              </a:ext>
            </a:extLst>
          </p:cNvPr>
          <p:cNvCxnSpPr>
            <a:cxnSpLocks/>
          </p:cNvCxnSpPr>
          <p:nvPr/>
        </p:nvCxnSpPr>
        <p:spPr>
          <a:xfrm flipV="1">
            <a:off x="10213975" y="1092200"/>
            <a:ext cx="0" cy="614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383CE7C9-51B4-4703-A4A1-41F1C9F120AF}"/>
              </a:ext>
            </a:extLst>
          </p:cNvPr>
          <p:cNvSpPr txBox="1"/>
          <p:nvPr/>
        </p:nvSpPr>
        <p:spPr>
          <a:xfrm>
            <a:off x="7645400" y="723900"/>
            <a:ext cx="11302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 err="1"/>
              <a:t>Header</a:t>
            </a:r>
            <a:endParaRPr lang="hu-HU" dirty="0"/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8E576347-F9F5-46BD-9EC3-0EC74116838E}"/>
              </a:ext>
            </a:extLst>
          </p:cNvPr>
          <p:cNvSpPr txBox="1"/>
          <p:nvPr/>
        </p:nvSpPr>
        <p:spPr>
          <a:xfrm>
            <a:off x="9648826" y="677031"/>
            <a:ext cx="113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 err="1"/>
              <a:t>Message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7322167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DA9AC415-6471-420C-AF19-04A1AF06C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5760"/>
            <a:ext cx="1790700" cy="4593603"/>
          </a:xfrm>
        </p:spPr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Application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Transport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Network</a:t>
            </a: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Link</a:t>
            </a: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D1781CF1-EC83-4694-B72D-BE48EEEE0399}"/>
              </a:ext>
            </a:extLst>
          </p:cNvPr>
          <p:cNvSpPr/>
          <p:nvPr/>
        </p:nvSpPr>
        <p:spPr>
          <a:xfrm>
            <a:off x="2997200" y="1482881"/>
            <a:ext cx="2400300" cy="915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95B05608-D6A5-4AA1-8399-84DA849CBF39}"/>
              </a:ext>
            </a:extLst>
          </p:cNvPr>
          <p:cNvSpPr/>
          <p:nvPr/>
        </p:nvSpPr>
        <p:spPr>
          <a:xfrm>
            <a:off x="2997200" y="2765581"/>
            <a:ext cx="2400300" cy="915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3632CD5F-005B-4522-A0E0-2E5C6BA6309C}"/>
              </a:ext>
            </a:extLst>
          </p:cNvPr>
          <p:cNvSpPr/>
          <p:nvPr/>
        </p:nvSpPr>
        <p:spPr>
          <a:xfrm>
            <a:off x="2997200" y="4055754"/>
            <a:ext cx="2400300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597C26AA-8BF4-467B-8082-C3974769905D}"/>
              </a:ext>
            </a:extLst>
          </p:cNvPr>
          <p:cNvSpPr/>
          <p:nvPr/>
        </p:nvSpPr>
        <p:spPr>
          <a:xfrm>
            <a:off x="2997200" y="5322734"/>
            <a:ext cx="2400300" cy="915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23575E71-FCBC-4705-AB37-3B115A82B20A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197350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C4CCC152-87A6-4FF6-8CBA-89F447ECC7D3}"/>
              </a:ext>
            </a:extLst>
          </p:cNvPr>
          <p:cNvCxnSpPr/>
          <p:nvPr/>
        </p:nvCxnSpPr>
        <p:spPr>
          <a:xfrm>
            <a:off x="4216400" y="366507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5198588E-A9F5-4087-A91D-D128D5269CA5}"/>
              </a:ext>
            </a:extLst>
          </p:cNvPr>
          <p:cNvCxnSpPr/>
          <p:nvPr/>
        </p:nvCxnSpPr>
        <p:spPr>
          <a:xfrm>
            <a:off x="4197350" y="494777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>
            <a:extLst>
              <a:ext uri="{FF2B5EF4-FFF2-40B4-BE49-F238E27FC236}">
                <a16:creationId xmlns:a16="http://schemas.microsoft.com/office/drawing/2014/main" id="{72D33DF5-985C-415E-A91B-C81FFAF18DE4}"/>
              </a:ext>
            </a:extLst>
          </p:cNvPr>
          <p:cNvSpPr/>
          <p:nvPr/>
        </p:nvSpPr>
        <p:spPr>
          <a:xfrm>
            <a:off x="7835900" y="1706640"/>
            <a:ext cx="742950" cy="4676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HA</a:t>
            </a:r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BCFB1A39-4318-45C4-B19D-69DED3A9225C}"/>
              </a:ext>
            </a:extLst>
          </p:cNvPr>
          <p:cNvSpPr/>
          <p:nvPr/>
        </p:nvSpPr>
        <p:spPr>
          <a:xfrm>
            <a:off x="8623300" y="1706639"/>
            <a:ext cx="3340100" cy="4676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GET google.com</a:t>
            </a:r>
          </a:p>
        </p:txBody>
      </p:sp>
      <p:cxnSp>
        <p:nvCxnSpPr>
          <p:cNvPr id="16" name="Egyenes összekötő 15">
            <a:extLst>
              <a:ext uri="{FF2B5EF4-FFF2-40B4-BE49-F238E27FC236}">
                <a16:creationId xmlns:a16="http://schemas.microsoft.com/office/drawing/2014/main" id="{05B9F96B-8783-48BF-9E93-3C413D868C2F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8207375" y="1092200"/>
            <a:ext cx="0" cy="614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28158A4A-7E35-4910-8F2C-035475C1ACA7}"/>
              </a:ext>
            </a:extLst>
          </p:cNvPr>
          <p:cNvCxnSpPr>
            <a:cxnSpLocks/>
          </p:cNvCxnSpPr>
          <p:nvPr/>
        </p:nvCxnSpPr>
        <p:spPr>
          <a:xfrm flipV="1">
            <a:off x="10213975" y="1092200"/>
            <a:ext cx="0" cy="614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383CE7C9-51B4-4703-A4A1-41F1C9F120AF}"/>
              </a:ext>
            </a:extLst>
          </p:cNvPr>
          <p:cNvSpPr txBox="1"/>
          <p:nvPr/>
        </p:nvSpPr>
        <p:spPr>
          <a:xfrm>
            <a:off x="7645400" y="723900"/>
            <a:ext cx="11302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 err="1"/>
              <a:t>Header</a:t>
            </a:r>
            <a:endParaRPr lang="hu-HU" dirty="0"/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8E576347-F9F5-46BD-9EC3-0EC74116838E}"/>
              </a:ext>
            </a:extLst>
          </p:cNvPr>
          <p:cNvSpPr txBox="1"/>
          <p:nvPr/>
        </p:nvSpPr>
        <p:spPr>
          <a:xfrm>
            <a:off x="9648826" y="677031"/>
            <a:ext cx="113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 err="1"/>
              <a:t>Message</a:t>
            </a:r>
            <a:endParaRPr lang="hu-HU" b="1" dirty="0"/>
          </a:p>
        </p:txBody>
      </p:sp>
      <p:sp>
        <p:nvSpPr>
          <p:cNvPr id="17" name="Téglalap 16">
            <a:extLst>
              <a:ext uri="{FF2B5EF4-FFF2-40B4-BE49-F238E27FC236}">
                <a16:creationId xmlns:a16="http://schemas.microsoft.com/office/drawing/2014/main" id="{F1D37039-6D7C-4130-9D2D-8B098249D060}"/>
              </a:ext>
            </a:extLst>
          </p:cNvPr>
          <p:cNvSpPr/>
          <p:nvPr/>
        </p:nvSpPr>
        <p:spPr>
          <a:xfrm>
            <a:off x="7835900" y="2961307"/>
            <a:ext cx="742950" cy="4676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HA</a:t>
            </a:r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748D527F-4858-4EBF-AD08-9C849AF6B988}"/>
              </a:ext>
            </a:extLst>
          </p:cNvPr>
          <p:cNvSpPr/>
          <p:nvPr/>
        </p:nvSpPr>
        <p:spPr>
          <a:xfrm>
            <a:off x="8623300" y="2961306"/>
            <a:ext cx="3340100" cy="4676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GET google.com</a:t>
            </a:r>
          </a:p>
        </p:txBody>
      </p:sp>
      <p:sp>
        <p:nvSpPr>
          <p:cNvPr id="19" name="Téglalap 18">
            <a:extLst>
              <a:ext uri="{FF2B5EF4-FFF2-40B4-BE49-F238E27FC236}">
                <a16:creationId xmlns:a16="http://schemas.microsoft.com/office/drawing/2014/main" id="{59D10702-1071-4A14-AEEC-0045B2402B11}"/>
              </a:ext>
            </a:extLst>
          </p:cNvPr>
          <p:cNvSpPr/>
          <p:nvPr/>
        </p:nvSpPr>
        <p:spPr>
          <a:xfrm>
            <a:off x="7048500" y="2961306"/>
            <a:ext cx="742950" cy="467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HT</a:t>
            </a:r>
          </a:p>
        </p:txBody>
      </p:sp>
      <p:cxnSp>
        <p:nvCxnSpPr>
          <p:cNvPr id="8" name="Egyenes összekötő nyíllal 7">
            <a:extLst>
              <a:ext uri="{FF2B5EF4-FFF2-40B4-BE49-F238E27FC236}">
                <a16:creationId xmlns:a16="http://schemas.microsoft.com/office/drawing/2014/main" id="{D7E75369-C278-4CDE-9EB9-B1A5358789E9}"/>
              </a:ext>
            </a:extLst>
          </p:cNvPr>
          <p:cNvCxnSpPr/>
          <p:nvPr/>
        </p:nvCxnSpPr>
        <p:spPr>
          <a:xfrm>
            <a:off x="9423400" y="2398093"/>
            <a:ext cx="0" cy="3674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48609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DA9AC415-6471-420C-AF19-04A1AF06C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5760"/>
            <a:ext cx="1790700" cy="4593603"/>
          </a:xfrm>
        </p:spPr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Application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Transport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Network</a:t>
            </a: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Link</a:t>
            </a: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D1781CF1-EC83-4694-B72D-BE48EEEE0399}"/>
              </a:ext>
            </a:extLst>
          </p:cNvPr>
          <p:cNvSpPr/>
          <p:nvPr/>
        </p:nvSpPr>
        <p:spPr>
          <a:xfrm>
            <a:off x="2997200" y="1482881"/>
            <a:ext cx="2400300" cy="915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95B05608-D6A5-4AA1-8399-84DA849CBF39}"/>
              </a:ext>
            </a:extLst>
          </p:cNvPr>
          <p:cNvSpPr/>
          <p:nvPr/>
        </p:nvSpPr>
        <p:spPr>
          <a:xfrm>
            <a:off x="2997200" y="2765581"/>
            <a:ext cx="2400300" cy="915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3632CD5F-005B-4522-A0E0-2E5C6BA6309C}"/>
              </a:ext>
            </a:extLst>
          </p:cNvPr>
          <p:cNvSpPr/>
          <p:nvPr/>
        </p:nvSpPr>
        <p:spPr>
          <a:xfrm>
            <a:off x="2997200" y="4055754"/>
            <a:ext cx="2400300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597C26AA-8BF4-467B-8082-C3974769905D}"/>
              </a:ext>
            </a:extLst>
          </p:cNvPr>
          <p:cNvSpPr/>
          <p:nvPr/>
        </p:nvSpPr>
        <p:spPr>
          <a:xfrm>
            <a:off x="2997200" y="5322734"/>
            <a:ext cx="2400300" cy="915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23575E71-FCBC-4705-AB37-3B115A82B20A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197350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C4CCC152-87A6-4FF6-8CBA-89F447ECC7D3}"/>
              </a:ext>
            </a:extLst>
          </p:cNvPr>
          <p:cNvCxnSpPr/>
          <p:nvPr/>
        </p:nvCxnSpPr>
        <p:spPr>
          <a:xfrm>
            <a:off x="4216400" y="366507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5198588E-A9F5-4087-A91D-D128D5269CA5}"/>
              </a:ext>
            </a:extLst>
          </p:cNvPr>
          <p:cNvCxnSpPr/>
          <p:nvPr/>
        </p:nvCxnSpPr>
        <p:spPr>
          <a:xfrm>
            <a:off x="4197350" y="494777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>
            <a:extLst>
              <a:ext uri="{FF2B5EF4-FFF2-40B4-BE49-F238E27FC236}">
                <a16:creationId xmlns:a16="http://schemas.microsoft.com/office/drawing/2014/main" id="{72D33DF5-985C-415E-A91B-C81FFAF18DE4}"/>
              </a:ext>
            </a:extLst>
          </p:cNvPr>
          <p:cNvSpPr/>
          <p:nvPr/>
        </p:nvSpPr>
        <p:spPr>
          <a:xfrm>
            <a:off x="7835900" y="1706640"/>
            <a:ext cx="742950" cy="4676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HA</a:t>
            </a:r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BCFB1A39-4318-45C4-B19D-69DED3A9225C}"/>
              </a:ext>
            </a:extLst>
          </p:cNvPr>
          <p:cNvSpPr/>
          <p:nvPr/>
        </p:nvSpPr>
        <p:spPr>
          <a:xfrm>
            <a:off x="8623300" y="1706639"/>
            <a:ext cx="3340100" cy="4676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GET google.com</a:t>
            </a:r>
          </a:p>
        </p:txBody>
      </p:sp>
      <p:cxnSp>
        <p:nvCxnSpPr>
          <p:cNvPr id="16" name="Egyenes összekötő 15">
            <a:extLst>
              <a:ext uri="{FF2B5EF4-FFF2-40B4-BE49-F238E27FC236}">
                <a16:creationId xmlns:a16="http://schemas.microsoft.com/office/drawing/2014/main" id="{05B9F96B-8783-48BF-9E93-3C413D868C2F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8207375" y="1092200"/>
            <a:ext cx="0" cy="614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28158A4A-7E35-4910-8F2C-035475C1ACA7}"/>
              </a:ext>
            </a:extLst>
          </p:cNvPr>
          <p:cNvCxnSpPr>
            <a:cxnSpLocks/>
          </p:cNvCxnSpPr>
          <p:nvPr/>
        </p:nvCxnSpPr>
        <p:spPr>
          <a:xfrm flipV="1">
            <a:off x="10213975" y="1092200"/>
            <a:ext cx="0" cy="614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383CE7C9-51B4-4703-A4A1-41F1C9F120AF}"/>
              </a:ext>
            </a:extLst>
          </p:cNvPr>
          <p:cNvSpPr txBox="1"/>
          <p:nvPr/>
        </p:nvSpPr>
        <p:spPr>
          <a:xfrm>
            <a:off x="7645400" y="723900"/>
            <a:ext cx="11302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 err="1"/>
              <a:t>Header</a:t>
            </a:r>
            <a:endParaRPr lang="hu-HU" dirty="0"/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8E576347-F9F5-46BD-9EC3-0EC74116838E}"/>
              </a:ext>
            </a:extLst>
          </p:cNvPr>
          <p:cNvSpPr txBox="1"/>
          <p:nvPr/>
        </p:nvSpPr>
        <p:spPr>
          <a:xfrm>
            <a:off x="9648826" y="677031"/>
            <a:ext cx="113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 err="1"/>
              <a:t>Message</a:t>
            </a:r>
            <a:endParaRPr lang="hu-HU" b="1" dirty="0"/>
          </a:p>
        </p:txBody>
      </p:sp>
      <p:sp>
        <p:nvSpPr>
          <p:cNvPr id="17" name="Téglalap 16">
            <a:extLst>
              <a:ext uri="{FF2B5EF4-FFF2-40B4-BE49-F238E27FC236}">
                <a16:creationId xmlns:a16="http://schemas.microsoft.com/office/drawing/2014/main" id="{F1D37039-6D7C-4130-9D2D-8B098249D060}"/>
              </a:ext>
            </a:extLst>
          </p:cNvPr>
          <p:cNvSpPr/>
          <p:nvPr/>
        </p:nvSpPr>
        <p:spPr>
          <a:xfrm>
            <a:off x="7835900" y="2961307"/>
            <a:ext cx="742950" cy="4676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HA</a:t>
            </a:r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748D527F-4858-4EBF-AD08-9C849AF6B988}"/>
              </a:ext>
            </a:extLst>
          </p:cNvPr>
          <p:cNvSpPr/>
          <p:nvPr/>
        </p:nvSpPr>
        <p:spPr>
          <a:xfrm>
            <a:off x="8623300" y="2961306"/>
            <a:ext cx="3340100" cy="4676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GET google.com</a:t>
            </a:r>
          </a:p>
        </p:txBody>
      </p:sp>
      <p:sp>
        <p:nvSpPr>
          <p:cNvPr id="19" name="Téglalap 18">
            <a:extLst>
              <a:ext uri="{FF2B5EF4-FFF2-40B4-BE49-F238E27FC236}">
                <a16:creationId xmlns:a16="http://schemas.microsoft.com/office/drawing/2014/main" id="{59D10702-1071-4A14-AEEC-0045B2402B11}"/>
              </a:ext>
            </a:extLst>
          </p:cNvPr>
          <p:cNvSpPr/>
          <p:nvPr/>
        </p:nvSpPr>
        <p:spPr>
          <a:xfrm>
            <a:off x="7048500" y="2961306"/>
            <a:ext cx="742950" cy="467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HT</a:t>
            </a:r>
          </a:p>
        </p:txBody>
      </p:sp>
      <p:cxnSp>
        <p:nvCxnSpPr>
          <p:cNvPr id="8" name="Egyenes összekötő nyíllal 7">
            <a:extLst>
              <a:ext uri="{FF2B5EF4-FFF2-40B4-BE49-F238E27FC236}">
                <a16:creationId xmlns:a16="http://schemas.microsoft.com/office/drawing/2014/main" id="{D7E75369-C278-4CDE-9EB9-B1A5358789E9}"/>
              </a:ext>
            </a:extLst>
          </p:cNvPr>
          <p:cNvCxnSpPr/>
          <p:nvPr/>
        </p:nvCxnSpPr>
        <p:spPr>
          <a:xfrm>
            <a:off x="9423400" y="2398093"/>
            <a:ext cx="0" cy="3674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églalap 22">
            <a:extLst>
              <a:ext uri="{FF2B5EF4-FFF2-40B4-BE49-F238E27FC236}">
                <a16:creationId xmlns:a16="http://schemas.microsoft.com/office/drawing/2014/main" id="{DC757597-79DB-44F3-892C-96E04A23ED12}"/>
              </a:ext>
            </a:extLst>
          </p:cNvPr>
          <p:cNvSpPr/>
          <p:nvPr/>
        </p:nvSpPr>
        <p:spPr>
          <a:xfrm>
            <a:off x="7835900" y="4240561"/>
            <a:ext cx="742950" cy="4676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HA</a:t>
            </a:r>
          </a:p>
        </p:txBody>
      </p:sp>
      <p:sp>
        <p:nvSpPr>
          <p:cNvPr id="24" name="Téglalap 23">
            <a:extLst>
              <a:ext uri="{FF2B5EF4-FFF2-40B4-BE49-F238E27FC236}">
                <a16:creationId xmlns:a16="http://schemas.microsoft.com/office/drawing/2014/main" id="{4CD5B639-EF6F-40C7-A754-5BD7313B4F75}"/>
              </a:ext>
            </a:extLst>
          </p:cNvPr>
          <p:cNvSpPr/>
          <p:nvPr/>
        </p:nvSpPr>
        <p:spPr>
          <a:xfrm>
            <a:off x="8623300" y="4240560"/>
            <a:ext cx="3340100" cy="4676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GET google.com</a:t>
            </a:r>
          </a:p>
        </p:txBody>
      </p:sp>
      <p:sp>
        <p:nvSpPr>
          <p:cNvPr id="25" name="Téglalap 24">
            <a:extLst>
              <a:ext uri="{FF2B5EF4-FFF2-40B4-BE49-F238E27FC236}">
                <a16:creationId xmlns:a16="http://schemas.microsoft.com/office/drawing/2014/main" id="{AD96230A-0232-4722-B1DC-4D19CC212CE2}"/>
              </a:ext>
            </a:extLst>
          </p:cNvPr>
          <p:cNvSpPr/>
          <p:nvPr/>
        </p:nvSpPr>
        <p:spPr>
          <a:xfrm>
            <a:off x="7048500" y="4240560"/>
            <a:ext cx="742950" cy="467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HT</a:t>
            </a:r>
          </a:p>
        </p:txBody>
      </p:sp>
      <p:cxnSp>
        <p:nvCxnSpPr>
          <p:cNvPr id="26" name="Egyenes összekötő nyíllal 25">
            <a:extLst>
              <a:ext uri="{FF2B5EF4-FFF2-40B4-BE49-F238E27FC236}">
                <a16:creationId xmlns:a16="http://schemas.microsoft.com/office/drawing/2014/main" id="{59B66814-0F42-4D24-A9BF-36257D31372D}"/>
              </a:ext>
            </a:extLst>
          </p:cNvPr>
          <p:cNvCxnSpPr/>
          <p:nvPr/>
        </p:nvCxnSpPr>
        <p:spPr>
          <a:xfrm>
            <a:off x="9423400" y="3677347"/>
            <a:ext cx="0" cy="3674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églalap 26">
            <a:extLst>
              <a:ext uri="{FF2B5EF4-FFF2-40B4-BE49-F238E27FC236}">
                <a16:creationId xmlns:a16="http://schemas.microsoft.com/office/drawing/2014/main" id="{EAA096C3-EF73-40ED-9691-0BE3C9106471}"/>
              </a:ext>
            </a:extLst>
          </p:cNvPr>
          <p:cNvSpPr/>
          <p:nvPr/>
        </p:nvSpPr>
        <p:spPr>
          <a:xfrm>
            <a:off x="6261100" y="4240560"/>
            <a:ext cx="742950" cy="46769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HN</a:t>
            </a:r>
          </a:p>
        </p:txBody>
      </p:sp>
    </p:spTree>
    <p:extLst>
      <p:ext uri="{BB962C8B-B14F-4D97-AF65-F5344CB8AC3E}">
        <p14:creationId xmlns:p14="http://schemas.microsoft.com/office/powerpoint/2010/main" val="6310026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DA9AC415-6471-420C-AF19-04A1AF06C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35760"/>
            <a:ext cx="1790700" cy="4593603"/>
          </a:xfrm>
        </p:spPr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Application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Transport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Network</a:t>
            </a: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Link</a:t>
            </a: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D1781CF1-EC83-4694-B72D-BE48EEEE0399}"/>
              </a:ext>
            </a:extLst>
          </p:cNvPr>
          <p:cNvSpPr/>
          <p:nvPr/>
        </p:nvSpPr>
        <p:spPr>
          <a:xfrm>
            <a:off x="2997200" y="1482881"/>
            <a:ext cx="2400300" cy="915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95B05608-D6A5-4AA1-8399-84DA849CBF39}"/>
              </a:ext>
            </a:extLst>
          </p:cNvPr>
          <p:cNvSpPr/>
          <p:nvPr/>
        </p:nvSpPr>
        <p:spPr>
          <a:xfrm>
            <a:off x="2997200" y="2765581"/>
            <a:ext cx="2400300" cy="915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3632CD5F-005B-4522-A0E0-2E5C6BA6309C}"/>
              </a:ext>
            </a:extLst>
          </p:cNvPr>
          <p:cNvSpPr/>
          <p:nvPr/>
        </p:nvSpPr>
        <p:spPr>
          <a:xfrm>
            <a:off x="2997200" y="4055754"/>
            <a:ext cx="2400300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597C26AA-8BF4-467B-8082-C3974769905D}"/>
              </a:ext>
            </a:extLst>
          </p:cNvPr>
          <p:cNvSpPr/>
          <p:nvPr/>
        </p:nvSpPr>
        <p:spPr>
          <a:xfrm>
            <a:off x="2997200" y="5322734"/>
            <a:ext cx="2400300" cy="915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23575E71-FCBC-4705-AB37-3B115A82B20A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197350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C4CCC152-87A6-4FF6-8CBA-89F447ECC7D3}"/>
              </a:ext>
            </a:extLst>
          </p:cNvPr>
          <p:cNvCxnSpPr/>
          <p:nvPr/>
        </p:nvCxnSpPr>
        <p:spPr>
          <a:xfrm>
            <a:off x="4216400" y="366507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5198588E-A9F5-4087-A91D-D128D5269CA5}"/>
              </a:ext>
            </a:extLst>
          </p:cNvPr>
          <p:cNvCxnSpPr/>
          <p:nvPr/>
        </p:nvCxnSpPr>
        <p:spPr>
          <a:xfrm>
            <a:off x="4197350" y="494777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>
            <a:extLst>
              <a:ext uri="{FF2B5EF4-FFF2-40B4-BE49-F238E27FC236}">
                <a16:creationId xmlns:a16="http://schemas.microsoft.com/office/drawing/2014/main" id="{72D33DF5-985C-415E-A91B-C81FFAF18DE4}"/>
              </a:ext>
            </a:extLst>
          </p:cNvPr>
          <p:cNvSpPr/>
          <p:nvPr/>
        </p:nvSpPr>
        <p:spPr>
          <a:xfrm>
            <a:off x="7835900" y="1706640"/>
            <a:ext cx="742950" cy="4676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HA</a:t>
            </a:r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BCFB1A39-4318-45C4-B19D-69DED3A9225C}"/>
              </a:ext>
            </a:extLst>
          </p:cNvPr>
          <p:cNvSpPr/>
          <p:nvPr/>
        </p:nvSpPr>
        <p:spPr>
          <a:xfrm>
            <a:off x="8623300" y="1706639"/>
            <a:ext cx="3340100" cy="4676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GET google.com</a:t>
            </a:r>
          </a:p>
        </p:txBody>
      </p:sp>
      <p:cxnSp>
        <p:nvCxnSpPr>
          <p:cNvPr id="16" name="Egyenes összekötő 15">
            <a:extLst>
              <a:ext uri="{FF2B5EF4-FFF2-40B4-BE49-F238E27FC236}">
                <a16:creationId xmlns:a16="http://schemas.microsoft.com/office/drawing/2014/main" id="{05B9F96B-8783-48BF-9E93-3C413D868C2F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8207375" y="1092200"/>
            <a:ext cx="0" cy="614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gyenes összekötő 19">
            <a:extLst>
              <a:ext uri="{FF2B5EF4-FFF2-40B4-BE49-F238E27FC236}">
                <a16:creationId xmlns:a16="http://schemas.microsoft.com/office/drawing/2014/main" id="{28158A4A-7E35-4910-8F2C-035475C1ACA7}"/>
              </a:ext>
            </a:extLst>
          </p:cNvPr>
          <p:cNvCxnSpPr>
            <a:cxnSpLocks/>
          </p:cNvCxnSpPr>
          <p:nvPr/>
        </p:nvCxnSpPr>
        <p:spPr>
          <a:xfrm flipV="1">
            <a:off x="10213975" y="1092200"/>
            <a:ext cx="0" cy="61444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383CE7C9-51B4-4703-A4A1-41F1C9F120AF}"/>
              </a:ext>
            </a:extLst>
          </p:cNvPr>
          <p:cNvSpPr txBox="1"/>
          <p:nvPr/>
        </p:nvSpPr>
        <p:spPr>
          <a:xfrm>
            <a:off x="7645400" y="723900"/>
            <a:ext cx="113029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 err="1"/>
              <a:t>Header</a:t>
            </a:r>
            <a:endParaRPr lang="hu-HU" dirty="0"/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8E576347-F9F5-46BD-9EC3-0EC74116838E}"/>
              </a:ext>
            </a:extLst>
          </p:cNvPr>
          <p:cNvSpPr txBox="1"/>
          <p:nvPr/>
        </p:nvSpPr>
        <p:spPr>
          <a:xfrm>
            <a:off x="9648826" y="677031"/>
            <a:ext cx="113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 err="1"/>
              <a:t>Message</a:t>
            </a:r>
            <a:endParaRPr lang="hu-HU" b="1" dirty="0"/>
          </a:p>
        </p:txBody>
      </p:sp>
      <p:sp>
        <p:nvSpPr>
          <p:cNvPr id="17" name="Téglalap 16">
            <a:extLst>
              <a:ext uri="{FF2B5EF4-FFF2-40B4-BE49-F238E27FC236}">
                <a16:creationId xmlns:a16="http://schemas.microsoft.com/office/drawing/2014/main" id="{F1D37039-6D7C-4130-9D2D-8B098249D060}"/>
              </a:ext>
            </a:extLst>
          </p:cNvPr>
          <p:cNvSpPr/>
          <p:nvPr/>
        </p:nvSpPr>
        <p:spPr>
          <a:xfrm>
            <a:off x="7835900" y="2961307"/>
            <a:ext cx="742950" cy="4676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HA</a:t>
            </a:r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748D527F-4858-4EBF-AD08-9C849AF6B988}"/>
              </a:ext>
            </a:extLst>
          </p:cNvPr>
          <p:cNvSpPr/>
          <p:nvPr/>
        </p:nvSpPr>
        <p:spPr>
          <a:xfrm>
            <a:off x="8623300" y="2961306"/>
            <a:ext cx="3340100" cy="4676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GET google.com</a:t>
            </a:r>
          </a:p>
        </p:txBody>
      </p:sp>
      <p:sp>
        <p:nvSpPr>
          <p:cNvPr id="19" name="Téglalap 18">
            <a:extLst>
              <a:ext uri="{FF2B5EF4-FFF2-40B4-BE49-F238E27FC236}">
                <a16:creationId xmlns:a16="http://schemas.microsoft.com/office/drawing/2014/main" id="{59D10702-1071-4A14-AEEC-0045B2402B11}"/>
              </a:ext>
            </a:extLst>
          </p:cNvPr>
          <p:cNvSpPr/>
          <p:nvPr/>
        </p:nvSpPr>
        <p:spPr>
          <a:xfrm>
            <a:off x="7048500" y="2961306"/>
            <a:ext cx="742950" cy="467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HT</a:t>
            </a:r>
          </a:p>
        </p:txBody>
      </p:sp>
      <p:cxnSp>
        <p:nvCxnSpPr>
          <p:cNvPr id="8" name="Egyenes összekötő nyíllal 7">
            <a:extLst>
              <a:ext uri="{FF2B5EF4-FFF2-40B4-BE49-F238E27FC236}">
                <a16:creationId xmlns:a16="http://schemas.microsoft.com/office/drawing/2014/main" id="{D7E75369-C278-4CDE-9EB9-B1A5358789E9}"/>
              </a:ext>
            </a:extLst>
          </p:cNvPr>
          <p:cNvCxnSpPr/>
          <p:nvPr/>
        </p:nvCxnSpPr>
        <p:spPr>
          <a:xfrm>
            <a:off x="9423400" y="2398093"/>
            <a:ext cx="0" cy="3674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églalap 22">
            <a:extLst>
              <a:ext uri="{FF2B5EF4-FFF2-40B4-BE49-F238E27FC236}">
                <a16:creationId xmlns:a16="http://schemas.microsoft.com/office/drawing/2014/main" id="{DC757597-79DB-44F3-892C-96E04A23ED12}"/>
              </a:ext>
            </a:extLst>
          </p:cNvPr>
          <p:cNvSpPr/>
          <p:nvPr/>
        </p:nvSpPr>
        <p:spPr>
          <a:xfrm>
            <a:off x="7835900" y="4240561"/>
            <a:ext cx="742950" cy="4676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HA</a:t>
            </a:r>
          </a:p>
        </p:txBody>
      </p:sp>
      <p:sp>
        <p:nvSpPr>
          <p:cNvPr id="24" name="Téglalap 23">
            <a:extLst>
              <a:ext uri="{FF2B5EF4-FFF2-40B4-BE49-F238E27FC236}">
                <a16:creationId xmlns:a16="http://schemas.microsoft.com/office/drawing/2014/main" id="{4CD5B639-EF6F-40C7-A754-5BD7313B4F75}"/>
              </a:ext>
            </a:extLst>
          </p:cNvPr>
          <p:cNvSpPr/>
          <p:nvPr/>
        </p:nvSpPr>
        <p:spPr>
          <a:xfrm>
            <a:off x="8623300" y="4240560"/>
            <a:ext cx="3340100" cy="4676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GET google.com</a:t>
            </a:r>
          </a:p>
        </p:txBody>
      </p:sp>
      <p:sp>
        <p:nvSpPr>
          <p:cNvPr id="25" name="Téglalap 24">
            <a:extLst>
              <a:ext uri="{FF2B5EF4-FFF2-40B4-BE49-F238E27FC236}">
                <a16:creationId xmlns:a16="http://schemas.microsoft.com/office/drawing/2014/main" id="{AD96230A-0232-4722-B1DC-4D19CC212CE2}"/>
              </a:ext>
            </a:extLst>
          </p:cNvPr>
          <p:cNvSpPr/>
          <p:nvPr/>
        </p:nvSpPr>
        <p:spPr>
          <a:xfrm>
            <a:off x="7048500" y="4240560"/>
            <a:ext cx="742950" cy="467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HT</a:t>
            </a:r>
          </a:p>
        </p:txBody>
      </p:sp>
      <p:cxnSp>
        <p:nvCxnSpPr>
          <p:cNvPr id="26" name="Egyenes összekötő nyíllal 25">
            <a:extLst>
              <a:ext uri="{FF2B5EF4-FFF2-40B4-BE49-F238E27FC236}">
                <a16:creationId xmlns:a16="http://schemas.microsoft.com/office/drawing/2014/main" id="{59B66814-0F42-4D24-A9BF-36257D31372D}"/>
              </a:ext>
            </a:extLst>
          </p:cNvPr>
          <p:cNvCxnSpPr/>
          <p:nvPr/>
        </p:nvCxnSpPr>
        <p:spPr>
          <a:xfrm>
            <a:off x="9423400" y="3677347"/>
            <a:ext cx="0" cy="3674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églalap 26">
            <a:extLst>
              <a:ext uri="{FF2B5EF4-FFF2-40B4-BE49-F238E27FC236}">
                <a16:creationId xmlns:a16="http://schemas.microsoft.com/office/drawing/2014/main" id="{EAA096C3-EF73-40ED-9691-0BE3C9106471}"/>
              </a:ext>
            </a:extLst>
          </p:cNvPr>
          <p:cNvSpPr/>
          <p:nvPr/>
        </p:nvSpPr>
        <p:spPr>
          <a:xfrm>
            <a:off x="6261100" y="4240560"/>
            <a:ext cx="742950" cy="46769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HN</a:t>
            </a:r>
          </a:p>
        </p:txBody>
      </p:sp>
      <p:sp>
        <p:nvSpPr>
          <p:cNvPr id="28" name="Téglalap 27">
            <a:extLst>
              <a:ext uri="{FF2B5EF4-FFF2-40B4-BE49-F238E27FC236}">
                <a16:creationId xmlns:a16="http://schemas.microsoft.com/office/drawing/2014/main" id="{97BABE86-3384-4267-97DB-A76812E19881}"/>
              </a:ext>
            </a:extLst>
          </p:cNvPr>
          <p:cNvSpPr/>
          <p:nvPr/>
        </p:nvSpPr>
        <p:spPr>
          <a:xfrm>
            <a:off x="7835900" y="5519815"/>
            <a:ext cx="742950" cy="46769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HA</a:t>
            </a:r>
          </a:p>
        </p:txBody>
      </p:sp>
      <p:sp>
        <p:nvSpPr>
          <p:cNvPr id="29" name="Téglalap 28">
            <a:extLst>
              <a:ext uri="{FF2B5EF4-FFF2-40B4-BE49-F238E27FC236}">
                <a16:creationId xmlns:a16="http://schemas.microsoft.com/office/drawing/2014/main" id="{DC3CEE25-4ED7-4F64-89BE-D072500F94B6}"/>
              </a:ext>
            </a:extLst>
          </p:cNvPr>
          <p:cNvSpPr/>
          <p:nvPr/>
        </p:nvSpPr>
        <p:spPr>
          <a:xfrm>
            <a:off x="8623300" y="5519814"/>
            <a:ext cx="3340100" cy="46769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GET google.com</a:t>
            </a:r>
          </a:p>
        </p:txBody>
      </p:sp>
      <p:sp>
        <p:nvSpPr>
          <p:cNvPr id="30" name="Téglalap 29">
            <a:extLst>
              <a:ext uri="{FF2B5EF4-FFF2-40B4-BE49-F238E27FC236}">
                <a16:creationId xmlns:a16="http://schemas.microsoft.com/office/drawing/2014/main" id="{80B62170-CF0C-45DB-B51F-BA04C118F4CA}"/>
              </a:ext>
            </a:extLst>
          </p:cNvPr>
          <p:cNvSpPr/>
          <p:nvPr/>
        </p:nvSpPr>
        <p:spPr>
          <a:xfrm>
            <a:off x="7048500" y="5519814"/>
            <a:ext cx="742950" cy="467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HT</a:t>
            </a:r>
          </a:p>
        </p:txBody>
      </p:sp>
      <p:cxnSp>
        <p:nvCxnSpPr>
          <p:cNvPr id="31" name="Egyenes összekötő nyíllal 30">
            <a:extLst>
              <a:ext uri="{FF2B5EF4-FFF2-40B4-BE49-F238E27FC236}">
                <a16:creationId xmlns:a16="http://schemas.microsoft.com/office/drawing/2014/main" id="{3B9589AF-B479-418F-8E3D-2AD165A13C65}"/>
              </a:ext>
            </a:extLst>
          </p:cNvPr>
          <p:cNvCxnSpPr/>
          <p:nvPr/>
        </p:nvCxnSpPr>
        <p:spPr>
          <a:xfrm>
            <a:off x="9423400" y="4956601"/>
            <a:ext cx="0" cy="36748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églalap 31">
            <a:extLst>
              <a:ext uri="{FF2B5EF4-FFF2-40B4-BE49-F238E27FC236}">
                <a16:creationId xmlns:a16="http://schemas.microsoft.com/office/drawing/2014/main" id="{55419C8E-9558-4D4D-B7A1-7FB0C9E922C8}"/>
              </a:ext>
            </a:extLst>
          </p:cNvPr>
          <p:cNvSpPr/>
          <p:nvPr/>
        </p:nvSpPr>
        <p:spPr>
          <a:xfrm>
            <a:off x="6261100" y="5519814"/>
            <a:ext cx="742950" cy="46769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HN</a:t>
            </a:r>
          </a:p>
        </p:txBody>
      </p:sp>
      <p:sp>
        <p:nvSpPr>
          <p:cNvPr id="33" name="Téglalap 32">
            <a:extLst>
              <a:ext uri="{FF2B5EF4-FFF2-40B4-BE49-F238E27FC236}">
                <a16:creationId xmlns:a16="http://schemas.microsoft.com/office/drawing/2014/main" id="{9CD6A38F-8CF6-48D4-8FF0-9A645F7C0824}"/>
              </a:ext>
            </a:extLst>
          </p:cNvPr>
          <p:cNvSpPr/>
          <p:nvPr/>
        </p:nvSpPr>
        <p:spPr>
          <a:xfrm>
            <a:off x="5765800" y="5519813"/>
            <a:ext cx="450850" cy="4676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HE</a:t>
            </a:r>
          </a:p>
        </p:txBody>
      </p:sp>
      <p:sp>
        <p:nvSpPr>
          <p:cNvPr id="34" name="Téglalap 33">
            <a:extLst>
              <a:ext uri="{FF2B5EF4-FFF2-40B4-BE49-F238E27FC236}">
                <a16:creationId xmlns:a16="http://schemas.microsoft.com/office/drawing/2014/main" id="{ED8416EF-4F48-4F9C-984C-729FD4E67D6D}"/>
              </a:ext>
            </a:extLst>
          </p:cNvPr>
          <p:cNvSpPr/>
          <p:nvPr/>
        </p:nvSpPr>
        <p:spPr>
          <a:xfrm>
            <a:off x="11995150" y="5519813"/>
            <a:ext cx="184150" cy="46769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>
                <a:solidFill>
                  <a:schemeClr val="tx1"/>
                </a:solidFill>
              </a:rPr>
              <a:t>TE</a:t>
            </a:r>
          </a:p>
        </p:txBody>
      </p:sp>
    </p:spTree>
    <p:extLst>
      <p:ext uri="{BB962C8B-B14F-4D97-AF65-F5344CB8AC3E}">
        <p14:creationId xmlns:p14="http://schemas.microsoft.com/office/powerpoint/2010/main" val="2583260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09E971D8-0504-42B1-BF30-2C68585F3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Ok, </a:t>
            </a:r>
            <a:r>
              <a:rPr lang="hu-HU" dirty="0" err="1"/>
              <a:t>but</a:t>
            </a:r>
            <a:r>
              <a:rPr lang="hu-HU" dirty="0"/>
              <a:t> </a:t>
            </a:r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do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in a </a:t>
            </a:r>
            <a:r>
              <a:rPr lang="hu-HU" dirty="0" err="1"/>
              <a:t>complex</a:t>
            </a:r>
            <a:r>
              <a:rPr lang="hu-HU" dirty="0"/>
              <a:t> </a:t>
            </a:r>
            <a:r>
              <a:rPr lang="hu-HU" dirty="0" err="1"/>
              <a:t>system</a:t>
            </a:r>
            <a:r>
              <a:rPr lang="hu-HU" dirty="0"/>
              <a:t> like </a:t>
            </a:r>
            <a:r>
              <a:rPr lang="hu-HU" dirty="0" err="1"/>
              <a:t>the</a:t>
            </a:r>
            <a:r>
              <a:rPr lang="hu-HU" dirty="0"/>
              <a:t> Internet?</a:t>
            </a:r>
          </a:p>
        </p:txBody>
      </p:sp>
      <p:pic>
        <p:nvPicPr>
          <p:cNvPr id="4" name="Picture 2" descr="http://upload.wikimedia.org/wikipedia/commons/b/bd/Internet_map_1024_-_transparent.png">
            <a:extLst>
              <a:ext uri="{FF2B5EF4-FFF2-40B4-BE49-F238E27FC236}">
                <a16:creationId xmlns:a16="http://schemas.microsoft.com/office/drawing/2014/main" id="{60B8506F-752B-43F1-A201-12567C3FBE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123" y="1319988"/>
            <a:ext cx="5140935" cy="5218289"/>
          </a:xfrm>
          <a:prstGeom prst="rect">
            <a:avLst/>
          </a:prstGeom>
          <a:noFill/>
          <a:ln>
            <a:solidFill>
              <a:schemeClr val="bg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860043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CE78C599-90E8-4743-A128-FE90245A6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practice, layers are </a:t>
            </a:r>
            <a:r>
              <a:rPr lang="en-US" b="1" dirty="0">
                <a:solidFill>
                  <a:srgbClr val="FF0000"/>
                </a:solidFill>
              </a:rPr>
              <a:t>distributed</a:t>
            </a:r>
            <a:r>
              <a:rPr lang="en-US" dirty="0"/>
              <a:t> </a:t>
            </a:r>
            <a:br>
              <a:rPr lang="hu-HU" dirty="0"/>
            </a:br>
            <a:r>
              <a:rPr lang="hu-HU" dirty="0"/>
              <a:t>					</a:t>
            </a:r>
            <a:r>
              <a:rPr lang="en-US" dirty="0"/>
              <a:t>on every network device</a:t>
            </a:r>
            <a:endParaRPr lang="hu-HU" dirty="0"/>
          </a:p>
        </p:txBody>
      </p:sp>
      <p:sp>
        <p:nvSpPr>
          <p:cNvPr id="4" name="Tartalom helye 1">
            <a:extLst>
              <a:ext uri="{FF2B5EF4-FFF2-40B4-BE49-F238E27FC236}">
                <a16:creationId xmlns:a16="http://schemas.microsoft.com/office/drawing/2014/main" id="{D81B624E-FE37-4202-8EF2-043175F12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" y="1735760"/>
            <a:ext cx="1790700" cy="4593603"/>
          </a:xfrm>
        </p:spPr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Application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Transport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Network</a:t>
            </a: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Link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F4862DE0-AC4F-459D-8301-FC8A663C5AB2}"/>
              </a:ext>
            </a:extLst>
          </p:cNvPr>
          <p:cNvSpPr/>
          <p:nvPr/>
        </p:nvSpPr>
        <p:spPr>
          <a:xfrm>
            <a:off x="2184400" y="1482881"/>
            <a:ext cx="1396998" cy="915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F74F5F02-4B5B-4B95-96BD-DBE53F475E04}"/>
              </a:ext>
            </a:extLst>
          </p:cNvPr>
          <p:cNvSpPr/>
          <p:nvPr/>
        </p:nvSpPr>
        <p:spPr>
          <a:xfrm>
            <a:off x="2184400" y="2765581"/>
            <a:ext cx="1396998" cy="915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6DA67C34-833A-4A71-A84E-7F109359E347}"/>
              </a:ext>
            </a:extLst>
          </p:cNvPr>
          <p:cNvSpPr/>
          <p:nvPr/>
        </p:nvSpPr>
        <p:spPr>
          <a:xfrm>
            <a:off x="2184400" y="4055754"/>
            <a:ext cx="1396998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64CD5751-A624-47E3-8828-DC44F71F532C}"/>
              </a:ext>
            </a:extLst>
          </p:cNvPr>
          <p:cNvSpPr/>
          <p:nvPr/>
        </p:nvSpPr>
        <p:spPr>
          <a:xfrm>
            <a:off x="2184400" y="5322734"/>
            <a:ext cx="1396998" cy="915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ED8F3446-2213-4434-BCF3-E628556119E5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882899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463D5A07-8A09-47AE-B88F-0CBCBAA41A7E}"/>
              </a:ext>
            </a:extLst>
          </p:cNvPr>
          <p:cNvCxnSpPr/>
          <p:nvPr/>
        </p:nvCxnSpPr>
        <p:spPr>
          <a:xfrm>
            <a:off x="2920999" y="36725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36A4A59B-A9E4-463B-ABCA-35E552B641FA}"/>
              </a:ext>
            </a:extLst>
          </p:cNvPr>
          <p:cNvCxnSpPr/>
          <p:nvPr/>
        </p:nvCxnSpPr>
        <p:spPr>
          <a:xfrm>
            <a:off x="2901949" y="49552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>
            <a:extLst>
              <a:ext uri="{FF2B5EF4-FFF2-40B4-BE49-F238E27FC236}">
                <a16:creationId xmlns:a16="http://schemas.microsoft.com/office/drawing/2014/main" id="{F636E13D-8250-4C4E-BFF8-27449C639861}"/>
              </a:ext>
            </a:extLst>
          </p:cNvPr>
          <p:cNvSpPr/>
          <p:nvPr/>
        </p:nvSpPr>
        <p:spPr>
          <a:xfrm>
            <a:off x="10198100" y="1482881"/>
            <a:ext cx="1396998" cy="915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461D8DA3-02ED-468A-8582-6108F60EFB01}"/>
              </a:ext>
            </a:extLst>
          </p:cNvPr>
          <p:cNvSpPr/>
          <p:nvPr/>
        </p:nvSpPr>
        <p:spPr>
          <a:xfrm>
            <a:off x="10198100" y="2765581"/>
            <a:ext cx="1396998" cy="915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87816C22-A90B-4149-B0EB-283F90C8D005}"/>
              </a:ext>
            </a:extLst>
          </p:cNvPr>
          <p:cNvSpPr/>
          <p:nvPr/>
        </p:nvSpPr>
        <p:spPr>
          <a:xfrm>
            <a:off x="10198100" y="4055754"/>
            <a:ext cx="1396998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16" name="Téglalap 15">
            <a:extLst>
              <a:ext uri="{FF2B5EF4-FFF2-40B4-BE49-F238E27FC236}">
                <a16:creationId xmlns:a16="http://schemas.microsoft.com/office/drawing/2014/main" id="{42696D12-3152-4685-8716-57036D407B2E}"/>
              </a:ext>
            </a:extLst>
          </p:cNvPr>
          <p:cNvSpPr/>
          <p:nvPr/>
        </p:nvSpPr>
        <p:spPr>
          <a:xfrm>
            <a:off x="10198100" y="5322734"/>
            <a:ext cx="1396998" cy="915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17" name="Egyenes összekötő nyíllal 16">
            <a:extLst>
              <a:ext uri="{FF2B5EF4-FFF2-40B4-BE49-F238E27FC236}">
                <a16:creationId xmlns:a16="http://schemas.microsoft.com/office/drawing/2014/main" id="{A6F03666-9E7B-43FD-B65F-77FAFE2FBD4E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10896599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gyenes összekötő nyíllal 17">
            <a:extLst>
              <a:ext uri="{FF2B5EF4-FFF2-40B4-BE49-F238E27FC236}">
                <a16:creationId xmlns:a16="http://schemas.microsoft.com/office/drawing/2014/main" id="{AE384D95-A0BC-4533-BDEE-49DEF7FCE53B}"/>
              </a:ext>
            </a:extLst>
          </p:cNvPr>
          <p:cNvCxnSpPr/>
          <p:nvPr/>
        </p:nvCxnSpPr>
        <p:spPr>
          <a:xfrm>
            <a:off x="10934699" y="36725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5E3A70E7-25BE-40F9-ABE6-A6F2B4424365}"/>
              </a:ext>
            </a:extLst>
          </p:cNvPr>
          <p:cNvCxnSpPr/>
          <p:nvPr/>
        </p:nvCxnSpPr>
        <p:spPr>
          <a:xfrm>
            <a:off x="10915649" y="49552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églalap 19">
            <a:extLst>
              <a:ext uri="{FF2B5EF4-FFF2-40B4-BE49-F238E27FC236}">
                <a16:creationId xmlns:a16="http://schemas.microsoft.com/office/drawing/2014/main" id="{1DC6235B-22B9-4612-8FA1-DDB336ADE83E}"/>
              </a:ext>
            </a:extLst>
          </p:cNvPr>
          <p:cNvSpPr/>
          <p:nvPr/>
        </p:nvSpPr>
        <p:spPr>
          <a:xfrm>
            <a:off x="7505697" y="4040034"/>
            <a:ext cx="1396998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cxnSp>
        <p:nvCxnSpPr>
          <p:cNvPr id="22" name="Egyenes összekötő nyíllal 21">
            <a:extLst>
              <a:ext uri="{FF2B5EF4-FFF2-40B4-BE49-F238E27FC236}">
                <a16:creationId xmlns:a16="http://schemas.microsoft.com/office/drawing/2014/main" id="{497989E8-88F2-42C6-90EF-DE44BC0A47BA}"/>
              </a:ext>
            </a:extLst>
          </p:cNvPr>
          <p:cNvCxnSpPr/>
          <p:nvPr/>
        </p:nvCxnSpPr>
        <p:spPr>
          <a:xfrm>
            <a:off x="8223246" y="493952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Csoportba foglalás 28">
            <a:extLst>
              <a:ext uri="{FF2B5EF4-FFF2-40B4-BE49-F238E27FC236}">
                <a16:creationId xmlns:a16="http://schemas.microsoft.com/office/drawing/2014/main" id="{58CB65B0-D960-4EA5-90C6-2D49697C328E}"/>
              </a:ext>
            </a:extLst>
          </p:cNvPr>
          <p:cNvGrpSpPr/>
          <p:nvPr/>
        </p:nvGrpSpPr>
        <p:grpSpPr>
          <a:xfrm>
            <a:off x="4876803" y="5307014"/>
            <a:ext cx="1396997" cy="915212"/>
            <a:chOff x="4876803" y="4407522"/>
            <a:chExt cx="1396997" cy="915212"/>
          </a:xfrm>
        </p:grpSpPr>
        <p:sp>
          <p:nvSpPr>
            <p:cNvPr id="24" name="Téglalap 23">
              <a:extLst>
                <a:ext uri="{FF2B5EF4-FFF2-40B4-BE49-F238E27FC236}">
                  <a16:creationId xmlns:a16="http://schemas.microsoft.com/office/drawing/2014/main" id="{E30D578A-FCD3-4B67-A354-534F396E5AB8}"/>
                </a:ext>
              </a:extLst>
            </p:cNvPr>
            <p:cNvSpPr/>
            <p:nvPr/>
          </p:nvSpPr>
          <p:spPr>
            <a:xfrm rot="16200000">
              <a:off x="4654145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eth0</a:t>
              </a:r>
            </a:p>
          </p:txBody>
        </p:sp>
        <p:sp>
          <p:nvSpPr>
            <p:cNvPr id="27" name="Téglalap 26">
              <a:extLst>
                <a:ext uri="{FF2B5EF4-FFF2-40B4-BE49-F238E27FC236}">
                  <a16:creationId xmlns:a16="http://schemas.microsoft.com/office/drawing/2014/main" id="{EF993FB0-4498-4732-B612-2EC2D6909AA5}"/>
                </a:ext>
              </a:extLst>
            </p:cNvPr>
            <p:cNvSpPr/>
            <p:nvPr/>
          </p:nvSpPr>
          <p:spPr>
            <a:xfrm rot="16200000">
              <a:off x="5124041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eth1</a:t>
              </a:r>
            </a:p>
          </p:txBody>
        </p:sp>
        <p:sp>
          <p:nvSpPr>
            <p:cNvPr id="28" name="Téglalap 27">
              <a:extLst>
                <a:ext uri="{FF2B5EF4-FFF2-40B4-BE49-F238E27FC236}">
                  <a16:creationId xmlns:a16="http://schemas.microsoft.com/office/drawing/2014/main" id="{095F520E-0164-4A5B-B72C-82AA5375F811}"/>
                </a:ext>
              </a:extLst>
            </p:cNvPr>
            <p:cNvSpPr/>
            <p:nvPr/>
          </p:nvSpPr>
          <p:spPr>
            <a:xfrm rot="16200000">
              <a:off x="5581246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eth2</a:t>
              </a:r>
            </a:p>
          </p:txBody>
        </p:sp>
      </p:grpSp>
      <p:grpSp>
        <p:nvGrpSpPr>
          <p:cNvPr id="30" name="Csoportba foglalás 29">
            <a:extLst>
              <a:ext uri="{FF2B5EF4-FFF2-40B4-BE49-F238E27FC236}">
                <a16:creationId xmlns:a16="http://schemas.microsoft.com/office/drawing/2014/main" id="{68A38770-44CA-4852-97A0-D612D3AC6881}"/>
              </a:ext>
            </a:extLst>
          </p:cNvPr>
          <p:cNvGrpSpPr/>
          <p:nvPr/>
        </p:nvGrpSpPr>
        <p:grpSpPr>
          <a:xfrm>
            <a:off x="7524747" y="5307014"/>
            <a:ext cx="1396997" cy="915212"/>
            <a:chOff x="4876803" y="4407522"/>
            <a:chExt cx="1396997" cy="915212"/>
          </a:xfrm>
        </p:grpSpPr>
        <p:sp>
          <p:nvSpPr>
            <p:cNvPr id="31" name="Téglalap 30">
              <a:extLst>
                <a:ext uri="{FF2B5EF4-FFF2-40B4-BE49-F238E27FC236}">
                  <a16:creationId xmlns:a16="http://schemas.microsoft.com/office/drawing/2014/main" id="{C45C1FB8-BAA8-4F8A-9936-C48B01F26629}"/>
                </a:ext>
              </a:extLst>
            </p:cNvPr>
            <p:cNvSpPr/>
            <p:nvPr/>
          </p:nvSpPr>
          <p:spPr>
            <a:xfrm rot="16200000">
              <a:off x="4654145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eth0</a:t>
              </a:r>
            </a:p>
          </p:txBody>
        </p:sp>
        <p:sp>
          <p:nvSpPr>
            <p:cNvPr id="32" name="Téglalap 31">
              <a:extLst>
                <a:ext uri="{FF2B5EF4-FFF2-40B4-BE49-F238E27FC236}">
                  <a16:creationId xmlns:a16="http://schemas.microsoft.com/office/drawing/2014/main" id="{15A15D77-4C58-426A-992A-0DCD5B6D9F79}"/>
                </a:ext>
              </a:extLst>
            </p:cNvPr>
            <p:cNvSpPr/>
            <p:nvPr/>
          </p:nvSpPr>
          <p:spPr>
            <a:xfrm rot="16200000">
              <a:off x="5124041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eth1</a:t>
              </a:r>
            </a:p>
          </p:txBody>
        </p:sp>
        <p:sp>
          <p:nvSpPr>
            <p:cNvPr id="33" name="Téglalap 32">
              <a:extLst>
                <a:ext uri="{FF2B5EF4-FFF2-40B4-BE49-F238E27FC236}">
                  <a16:creationId xmlns:a16="http://schemas.microsoft.com/office/drawing/2014/main" id="{402EE4CD-BC4C-4FCE-A614-698FFB6755AF}"/>
                </a:ext>
              </a:extLst>
            </p:cNvPr>
            <p:cNvSpPr/>
            <p:nvPr/>
          </p:nvSpPr>
          <p:spPr>
            <a:xfrm rot="16200000">
              <a:off x="5581246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eth2</a:t>
              </a:r>
            </a:p>
          </p:txBody>
        </p:sp>
      </p:grpSp>
      <p:cxnSp>
        <p:nvCxnSpPr>
          <p:cNvPr id="34" name="Egyenes összekötő nyíllal 33">
            <a:extLst>
              <a:ext uri="{FF2B5EF4-FFF2-40B4-BE49-F238E27FC236}">
                <a16:creationId xmlns:a16="http://schemas.microsoft.com/office/drawing/2014/main" id="{157D57F3-E8AF-414A-9854-E09C7D00E9DF}"/>
              </a:ext>
            </a:extLst>
          </p:cNvPr>
          <p:cNvCxnSpPr/>
          <p:nvPr/>
        </p:nvCxnSpPr>
        <p:spPr>
          <a:xfrm>
            <a:off x="7759695" y="4939525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gyenes összekötő nyíllal 34">
            <a:extLst>
              <a:ext uri="{FF2B5EF4-FFF2-40B4-BE49-F238E27FC236}">
                <a16:creationId xmlns:a16="http://schemas.microsoft.com/office/drawing/2014/main" id="{6649379F-FFD4-404C-BE52-43F45EE20FCB}"/>
              </a:ext>
            </a:extLst>
          </p:cNvPr>
          <p:cNvCxnSpPr/>
          <p:nvPr/>
        </p:nvCxnSpPr>
        <p:spPr>
          <a:xfrm>
            <a:off x="8686796" y="497096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gyenes összekötő nyíllal 35">
            <a:extLst>
              <a:ext uri="{FF2B5EF4-FFF2-40B4-BE49-F238E27FC236}">
                <a16:creationId xmlns:a16="http://schemas.microsoft.com/office/drawing/2014/main" id="{77A0CD34-5718-4BF6-8D5A-25F51066E869}"/>
              </a:ext>
            </a:extLst>
          </p:cNvPr>
          <p:cNvCxnSpPr>
            <a:cxnSpLocks/>
          </p:cNvCxnSpPr>
          <p:nvPr/>
        </p:nvCxnSpPr>
        <p:spPr>
          <a:xfrm flipH="1">
            <a:off x="3581398" y="1940487"/>
            <a:ext cx="6616703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gyenes összekötő nyíllal 38">
            <a:extLst>
              <a:ext uri="{FF2B5EF4-FFF2-40B4-BE49-F238E27FC236}">
                <a16:creationId xmlns:a16="http://schemas.microsoft.com/office/drawing/2014/main" id="{093AB5D2-6254-4191-BFE7-D8C2176D77E8}"/>
              </a:ext>
            </a:extLst>
          </p:cNvPr>
          <p:cNvCxnSpPr>
            <a:cxnSpLocks/>
          </p:cNvCxnSpPr>
          <p:nvPr/>
        </p:nvCxnSpPr>
        <p:spPr>
          <a:xfrm flipH="1">
            <a:off x="3581398" y="3233274"/>
            <a:ext cx="6616703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gyenes összekötő nyíllal 39">
            <a:extLst>
              <a:ext uri="{FF2B5EF4-FFF2-40B4-BE49-F238E27FC236}">
                <a16:creationId xmlns:a16="http://schemas.microsoft.com/office/drawing/2014/main" id="{363CB6E3-142B-4D66-AED7-843B68A864A5}"/>
              </a:ext>
            </a:extLst>
          </p:cNvPr>
          <p:cNvCxnSpPr>
            <a:cxnSpLocks/>
            <a:stCxn id="20" idx="1"/>
            <a:endCxn id="7" idx="3"/>
          </p:cNvCxnSpPr>
          <p:nvPr/>
        </p:nvCxnSpPr>
        <p:spPr>
          <a:xfrm flipH="1">
            <a:off x="3581398" y="4497640"/>
            <a:ext cx="3924299" cy="157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gyenes összekötő nyíllal 42">
            <a:extLst>
              <a:ext uri="{FF2B5EF4-FFF2-40B4-BE49-F238E27FC236}">
                <a16:creationId xmlns:a16="http://schemas.microsoft.com/office/drawing/2014/main" id="{DEEFE4DA-9D37-4B4A-AF22-65316BEC9DC4}"/>
              </a:ext>
            </a:extLst>
          </p:cNvPr>
          <p:cNvCxnSpPr>
            <a:cxnSpLocks/>
            <a:stCxn id="15" idx="1"/>
            <a:endCxn id="20" idx="3"/>
          </p:cNvCxnSpPr>
          <p:nvPr/>
        </p:nvCxnSpPr>
        <p:spPr>
          <a:xfrm flipH="1" flipV="1">
            <a:off x="8902695" y="4497640"/>
            <a:ext cx="1295405" cy="157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gyenes összekötő nyíllal 45">
            <a:extLst>
              <a:ext uri="{FF2B5EF4-FFF2-40B4-BE49-F238E27FC236}">
                <a16:creationId xmlns:a16="http://schemas.microsoft.com/office/drawing/2014/main" id="{6D745936-1416-4448-AECA-C333C9528A81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882899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gyenes összekötő nyíllal 48">
            <a:extLst>
              <a:ext uri="{FF2B5EF4-FFF2-40B4-BE49-F238E27FC236}">
                <a16:creationId xmlns:a16="http://schemas.microsoft.com/office/drawing/2014/main" id="{B7B87D56-C864-491F-88DC-5B79BA0EBCC3}"/>
              </a:ext>
            </a:extLst>
          </p:cNvPr>
          <p:cNvCxnSpPr>
            <a:cxnSpLocks/>
          </p:cNvCxnSpPr>
          <p:nvPr/>
        </p:nvCxnSpPr>
        <p:spPr>
          <a:xfrm>
            <a:off x="5111751" y="622222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gyenes összekötő nyíllal 49">
            <a:extLst>
              <a:ext uri="{FF2B5EF4-FFF2-40B4-BE49-F238E27FC236}">
                <a16:creationId xmlns:a16="http://schemas.microsoft.com/office/drawing/2014/main" id="{D78738B5-B980-4418-B54F-7199CE474AE0}"/>
              </a:ext>
            </a:extLst>
          </p:cNvPr>
          <p:cNvCxnSpPr>
            <a:cxnSpLocks/>
          </p:cNvCxnSpPr>
          <p:nvPr/>
        </p:nvCxnSpPr>
        <p:spPr>
          <a:xfrm flipH="1">
            <a:off x="2882899" y="6577014"/>
            <a:ext cx="2228852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gyenes összekötő nyíllal 52">
            <a:extLst>
              <a:ext uri="{FF2B5EF4-FFF2-40B4-BE49-F238E27FC236}">
                <a16:creationId xmlns:a16="http://schemas.microsoft.com/office/drawing/2014/main" id="{21F14340-705A-42BC-9AAE-CA44BAB7C770}"/>
              </a:ext>
            </a:extLst>
          </p:cNvPr>
          <p:cNvCxnSpPr>
            <a:cxnSpLocks/>
          </p:cNvCxnSpPr>
          <p:nvPr/>
        </p:nvCxnSpPr>
        <p:spPr>
          <a:xfrm>
            <a:off x="6038852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gyenes összekötő nyíllal 53">
            <a:extLst>
              <a:ext uri="{FF2B5EF4-FFF2-40B4-BE49-F238E27FC236}">
                <a16:creationId xmlns:a16="http://schemas.microsoft.com/office/drawing/2014/main" id="{677051BA-5897-41FB-8401-ACF1031BE88C}"/>
              </a:ext>
            </a:extLst>
          </p:cNvPr>
          <p:cNvCxnSpPr>
            <a:cxnSpLocks/>
          </p:cNvCxnSpPr>
          <p:nvPr/>
        </p:nvCxnSpPr>
        <p:spPr>
          <a:xfrm>
            <a:off x="7759695" y="621953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gyenes összekötő nyíllal 54">
            <a:extLst>
              <a:ext uri="{FF2B5EF4-FFF2-40B4-BE49-F238E27FC236}">
                <a16:creationId xmlns:a16="http://schemas.microsoft.com/office/drawing/2014/main" id="{6643B9A1-2809-439F-A160-E83F0709BAE0}"/>
              </a:ext>
            </a:extLst>
          </p:cNvPr>
          <p:cNvCxnSpPr>
            <a:cxnSpLocks/>
          </p:cNvCxnSpPr>
          <p:nvPr/>
        </p:nvCxnSpPr>
        <p:spPr>
          <a:xfrm flipH="1" flipV="1">
            <a:off x="6038852" y="6571304"/>
            <a:ext cx="1720843" cy="30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gyenes összekötő nyíllal 56">
            <a:extLst>
              <a:ext uri="{FF2B5EF4-FFF2-40B4-BE49-F238E27FC236}">
                <a16:creationId xmlns:a16="http://schemas.microsoft.com/office/drawing/2014/main" id="{CF4AA5CE-AFE7-4A6A-AD45-3375D7ACBEE6}"/>
              </a:ext>
            </a:extLst>
          </p:cNvPr>
          <p:cNvCxnSpPr>
            <a:cxnSpLocks/>
          </p:cNvCxnSpPr>
          <p:nvPr/>
        </p:nvCxnSpPr>
        <p:spPr>
          <a:xfrm>
            <a:off x="8699491" y="621953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gyenes összekötő nyíllal 57">
            <a:extLst>
              <a:ext uri="{FF2B5EF4-FFF2-40B4-BE49-F238E27FC236}">
                <a16:creationId xmlns:a16="http://schemas.microsoft.com/office/drawing/2014/main" id="{2E13B8A7-D00C-4693-8333-D72CE7113367}"/>
              </a:ext>
            </a:extLst>
          </p:cNvPr>
          <p:cNvCxnSpPr>
            <a:cxnSpLocks/>
          </p:cNvCxnSpPr>
          <p:nvPr/>
        </p:nvCxnSpPr>
        <p:spPr>
          <a:xfrm>
            <a:off x="10934699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gyenes összekötő nyíllal 58">
            <a:extLst>
              <a:ext uri="{FF2B5EF4-FFF2-40B4-BE49-F238E27FC236}">
                <a16:creationId xmlns:a16="http://schemas.microsoft.com/office/drawing/2014/main" id="{D13B7678-2CF5-4E4B-AB2B-8CD95E2EB5FC}"/>
              </a:ext>
            </a:extLst>
          </p:cNvPr>
          <p:cNvCxnSpPr>
            <a:cxnSpLocks/>
          </p:cNvCxnSpPr>
          <p:nvPr/>
        </p:nvCxnSpPr>
        <p:spPr>
          <a:xfrm flipH="1">
            <a:off x="8699492" y="6582418"/>
            <a:ext cx="2235207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44528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CE78C599-90E8-4743-A128-FE90245A6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Since when bits arrive they must make it to</a:t>
            </a:r>
            <a:br>
              <a:rPr lang="en-US" sz="4000" dirty="0"/>
            </a:br>
            <a:r>
              <a:rPr lang="en-US" sz="4000" dirty="0"/>
              <a:t>the application, all the layers exist on a host</a:t>
            </a:r>
            <a:endParaRPr lang="hu-HU" sz="4000" dirty="0"/>
          </a:p>
        </p:txBody>
      </p:sp>
      <p:sp>
        <p:nvSpPr>
          <p:cNvPr id="4" name="Tartalom helye 1">
            <a:extLst>
              <a:ext uri="{FF2B5EF4-FFF2-40B4-BE49-F238E27FC236}">
                <a16:creationId xmlns:a16="http://schemas.microsoft.com/office/drawing/2014/main" id="{D81B624E-FE37-4202-8EF2-043175F12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" y="1735760"/>
            <a:ext cx="1790700" cy="4593603"/>
          </a:xfrm>
        </p:spPr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Application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Transport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Network</a:t>
            </a: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Link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F4862DE0-AC4F-459D-8301-FC8A663C5AB2}"/>
              </a:ext>
            </a:extLst>
          </p:cNvPr>
          <p:cNvSpPr/>
          <p:nvPr/>
        </p:nvSpPr>
        <p:spPr>
          <a:xfrm>
            <a:off x="2184400" y="1482881"/>
            <a:ext cx="1396998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F74F5F02-4B5B-4B95-96BD-DBE53F475E04}"/>
              </a:ext>
            </a:extLst>
          </p:cNvPr>
          <p:cNvSpPr/>
          <p:nvPr/>
        </p:nvSpPr>
        <p:spPr>
          <a:xfrm>
            <a:off x="2184400" y="2765581"/>
            <a:ext cx="1396998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6DA67C34-833A-4A71-A84E-7F109359E347}"/>
              </a:ext>
            </a:extLst>
          </p:cNvPr>
          <p:cNvSpPr/>
          <p:nvPr/>
        </p:nvSpPr>
        <p:spPr>
          <a:xfrm>
            <a:off x="2184400" y="4055754"/>
            <a:ext cx="1396998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64CD5751-A624-47E3-8828-DC44F71F532C}"/>
              </a:ext>
            </a:extLst>
          </p:cNvPr>
          <p:cNvSpPr/>
          <p:nvPr/>
        </p:nvSpPr>
        <p:spPr>
          <a:xfrm>
            <a:off x="2184400" y="5322734"/>
            <a:ext cx="1396998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ED8F3446-2213-4434-BCF3-E628556119E5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882899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463D5A07-8A09-47AE-B88F-0CBCBAA41A7E}"/>
              </a:ext>
            </a:extLst>
          </p:cNvPr>
          <p:cNvCxnSpPr/>
          <p:nvPr/>
        </p:nvCxnSpPr>
        <p:spPr>
          <a:xfrm>
            <a:off x="2920999" y="36725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36A4A59B-A9E4-463B-ABCA-35E552B641FA}"/>
              </a:ext>
            </a:extLst>
          </p:cNvPr>
          <p:cNvCxnSpPr/>
          <p:nvPr/>
        </p:nvCxnSpPr>
        <p:spPr>
          <a:xfrm>
            <a:off x="2901949" y="49552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>
            <a:extLst>
              <a:ext uri="{FF2B5EF4-FFF2-40B4-BE49-F238E27FC236}">
                <a16:creationId xmlns:a16="http://schemas.microsoft.com/office/drawing/2014/main" id="{F636E13D-8250-4C4E-BFF8-27449C639861}"/>
              </a:ext>
            </a:extLst>
          </p:cNvPr>
          <p:cNvSpPr/>
          <p:nvPr/>
        </p:nvSpPr>
        <p:spPr>
          <a:xfrm>
            <a:off x="10198100" y="1482881"/>
            <a:ext cx="1396998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461D8DA3-02ED-468A-8582-6108F60EFB01}"/>
              </a:ext>
            </a:extLst>
          </p:cNvPr>
          <p:cNvSpPr/>
          <p:nvPr/>
        </p:nvSpPr>
        <p:spPr>
          <a:xfrm>
            <a:off x="10198100" y="2765581"/>
            <a:ext cx="1396998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87816C22-A90B-4149-B0EB-283F90C8D005}"/>
              </a:ext>
            </a:extLst>
          </p:cNvPr>
          <p:cNvSpPr/>
          <p:nvPr/>
        </p:nvSpPr>
        <p:spPr>
          <a:xfrm>
            <a:off x="10198100" y="4055754"/>
            <a:ext cx="1396998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16" name="Téglalap 15">
            <a:extLst>
              <a:ext uri="{FF2B5EF4-FFF2-40B4-BE49-F238E27FC236}">
                <a16:creationId xmlns:a16="http://schemas.microsoft.com/office/drawing/2014/main" id="{42696D12-3152-4685-8716-57036D407B2E}"/>
              </a:ext>
            </a:extLst>
          </p:cNvPr>
          <p:cNvSpPr/>
          <p:nvPr/>
        </p:nvSpPr>
        <p:spPr>
          <a:xfrm>
            <a:off x="10198100" y="5322734"/>
            <a:ext cx="1396998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17" name="Egyenes összekötő nyíllal 16">
            <a:extLst>
              <a:ext uri="{FF2B5EF4-FFF2-40B4-BE49-F238E27FC236}">
                <a16:creationId xmlns:a16="http://schemas.microsoft.com/office/drawing/2014/main" id="{A6F03666-9E7B-43FD-B65F-77FAFE2FBD4E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10896599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gyenes összekötő nyíllal 17">
            <a:extLst>
              <a:ext uri="{FF2B5EF4-FFF2-40B4-BE49-F238E27FC236}">
                <a16:creationId xmlns:a16="http://schemas.microsoft.com/office/drawing/2014/main" id="{AE384D95-A0BC-4533-BDEE-49DEF7FCE53B}"/>
              </a:ext>
            </a:extLst>
          </p:cNvPr>
          <p:cNvCxnSpPr/>
          <p:nvPr/>
        </p:nvCxnSpPr>
        <p:spPr>
          <a:xfrm>
            <a:off x="10934699" y="36725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5E3A70E7-25BE-40F9-ABE6-A6F2B4424365}"/>
              </a:ext>
            </a:extLst>
          </p:cNvPr>
          <p:cNvCxnSpPr/>
          <p:nvPr/>
        </p:nvCxnSpPr>
        <p:spPr>
          <a:xfrm>
            <a:off x="10915649" y="49552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églalap 19">
            <a:extLst>
              <a:ext uri="{FF2B5EF4-FFF2-40B4-BE49-F238E27FC236}">
                <a16:creationId xmlns:a16="http://schemas.microsoft.com/office/drawing/2014/main" id="{1DC6235B-22B9-4612-8FA1-DDB336ADE83E}"/>
              </a:ext>
            </a:extLst>
          </p:cNvPr>
          <p:cNvSpPr/>
          <p:nvPr/>
        </p:nvSpPr>
        <p:spPr>
          <a:xfrm>
            <a:off x="7505697" y="4040034"/>
            <a:ext cx="1396998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cxnSp>
        <p:nvCxnSpPr>
          <p:cNvPr id="22" name="Egyenes összekötő nyíllal 21">
            <a:extLst>
              <a:ext uri="{FF2B5EF4-FFF2-40B4-BE49-F238E27FC236}">
                <a16:creationId xmlns:a16="http://schemas.microsoft.com/office/drawing/2014/main" id="{497989E8-88F2-42C6-90EF-DE44BC0A47BA}"/>
              </a:ext>
            </a:extLst>
          </p:cNvPr>
          <p:cNvCxnSpPr/>
          <p:nvPr/>
        </p:nvCxnSpPr>
        <p:spPr>
          <a:xfrm>
            <a:off x="8223246" y="493952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Csoportba foglalás 28">
            <a:extLst>
              <a:ext uri="{FF2B5EF4-FFF2-40B4-BE49-F238E27FC236}">
                <a16:creationId xmlns:a16="http://schemas.microsoft.com/office/drawing/2014/main" id="{58CB65B0-D960-4EA5-90C6-2D49697C328E}"/>
              </a:ext>
            </a:extLst>
          </p:cNvPr>
          <p:cNvGrpSpPr/>
          <p:nvPr/>
        </p:nvGrpSpPr>
        <p:grpSpPr>
          <a:xfrm>
            <a:off x="4876803" y="5307014"/>
            <a:ext cx="1396997" cy="915212"/>
            <a:chOff x="4876803" y="4407522"/>
            <a:chExt cx="1396997" cy="915212"/>
          </a:xfrm>
        </p:grpSpPr>
        <p:sp>
          <p:nvSpPr>
            <p:cNvPr id="24" name="Téglalap 23">
              <a:extLst>
                <a:ext uri="{FF2B5EF4-FFF2-40B4-BE49-F238E27FC236}">
                  <a16:creationId xmlns:a16="http://schemas.microsoft.com/office/drawing/2014/main" id="{E30D578A-FCD3-4B67-A354-534F396E5AB8}"/>
                </a:ext>
              </a:extLst>
            </p:cNvPr>
            <p:cNvSpPr/>
            <p:nvPr/>
          </p:nvSpPr>
          <p:spPr>
            <a:xfrm rot="16200000">
              <a:off x="4654145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eth0</a:t>
              </a:r>
            </a:p>
          </p:txBody>
        </p:sp>
        <p:sp>
          <p:nvSpPr>
            <p:cNvPr id="27" name="Téglalap 26">
              <a:extLst>
                <a:ext uri="{FF2B5EF4-FFF2-40B4-BE49-F238E27FC236}">
                  <a16:creationId xmlns:a16="http://schemas.microsoft.com/office/drawing/2014/main" id="{EF993FB0-4498-4732-B612-2EC2D6909AA5}"/>
                </a:ext>
              </a:extLst>
            </p:cNvPr>
            <p:cNvSpPr/>
            <p:nvPr/>
          </p:nvSpPr>
          <p:spPr>
            <a:xfrm rot="16200000">
              <a:off x="5124041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eth1</a:t>
              </a:r>
            </a:p>
          </p:txBody>
        </p:sp>
        <p:sp>
          <p:nvSpPr>
            <p:cNvPr id="28" name="Téglalap 27">
              <a:extLst>
                <a:ext uri="{FF2B5EF4-FFF2-40B4-BE49-F238E27FC236}">
                  <a16:creationId xmlns:a16="http://schemas.microsoft.com/office/drawing/2014/main" id="{095F520E-0164-4A5B-B72C-82AA5375F811}"/>
                </a:ext>
              </a:extLst>
            </p:cNvPr>
            <p:cNvSpPr/>
            <p:nvPr/>
          </p:nvSpPr>
          <p:spPr>
            <a:xfrm rot="16200000">
              <a:off x="5581246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eth2</a:t>
              </a:r>
            </a:p>
          </p:txBody>
        </p:sp>
      </p:grpSp>
      <p:grpSp>
        <p:nvGrpSpPr>
          <p:cNvPr id="30" name="Csoportba foglalás 29">
            <a:extLst>
              <a:ext uri="{FF2B5EF4-FFF2-40B4-BE49-F238E27FC236}">
                <a16:creationId xmlns:a16="http://schemas.microsoft.com/office/drawing/2014/main" id="{68A38770-44CA-4852-97A0-D612D3AC6881}"/>
              </a:ext>
            </a:extLst>
          </p:cNvPr>
          <p:cNvGrpSpPr/>
          <p:nvPr/>
        </p:nvGrpSpPr>
        <p:grpSpPr>
          <a:xfrm>
            <a:off x="7524747" y="5307014"/>
            <a:ext cx="1396997" cy="915212"/>
            <a:chOff x="4876803" y="4407522"/>
            <a:chExt cx="1396997" cy="915212"/>
          </a:xfrm>
        </p:grpSpPr>
        <p:sp>
          <p:nvSpPr>
            <p:cNvPr id="31" name="Téglalap 30">
              <a:extLst>
                <a:ext uri="{FF2B5EF4-FFF2-40B4-BE49-F238E27FC236}">
                  <a16:creationId xmlns:a16="http://schemas.microsoft.com/office/drawing/2014/main" id="{C45C1FB8-BAA8-4F8A-9936-C48B01F26629}"/>
                </a:ext>
              </a:extLst>
            </p:cNvPr>
            <p:cNvSpPr/>
            <p:nvPr/>
          </p:nvSpPr>
          <p:spPr>
            <a:xfrm rot="16200000">
              <a:off x="4654145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eth0</a:t>
              </a:r>
            </a:p>
          </p:txBody>
        </p:sp>
        <p:sp>
          <p:nvSpPr>
            <p:cNvPr id="32" name="Téglalap 31">
              <a:extLst>
                <a:ext uri="{FF2B5EF4-FFF2-40B4-BE49-F238E27FC236}">
                  <a16:creationId xmlns:a16="http://schemas.microsoft.com/office/drawing/2014/main" id="{15A15D77-4C58-426A-992A-0DCD5B6D9F79}"/>
                </a:ext>
              </a:extLst>
            </p:cNvPr>
            <p:cNvSpPr/>
            <p:nvPr/>
          </p:nvSpPr>
          <p:spPr>
            <a:xfrm rot="16200000">
              <a:off x="5124041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eth1</a:t>
              </a:r>
            </a:p>
          </p:txBody>
        </p:sp>
        <p:sp>
          <p:nvSpPr>
            <p:cNvPr id="33" name="Téglalap 32">
              <a:extLst>
                <a:ext uri="{FF2B5EF4-FFF2-40B4-BE49-F238E27FC236}">
                  <a16:creationId xmlns:a16="http://schemas.microsoft.com/office/drawing/2014/main" id="{402EE4CD-BC4C-4FCE-A614-698FFB6755AF}"/>
                </a:ext>
              </a:extLst>
            </p:cNvPr>
            <p:cNvSpPr/>
            <p:nvPr/>
          </p:nvSpPr>
          <p:spPr>
            <a:xfrm rot="16200000">
              <a:off x="5581246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eth2</a:t>
              </a:r>
            </a:p>
          </p:txBody>
        </p:sp>
      </p:grpSp>
      <p:cxnSp>
        <p:nvCxnSpPr>
          <p:cNvPr id="34" name="Egyenes összekötő nyíllal 33">
            <a:extLst>
              <a:ext uri="{FF2B5EF4-FFF2-40B4-BE49-F238E27FC236}">
                <a16:creationId xmlns:a16="http://schemas.microsoft.com/office/drawing/2014/main" id="{157D57F3-E8AF-414A-9854-E09C7D00E9DF}"/>
              </a:ext>
            </a:extLst>
          </p:cNvPr>
          <p:cNvCxnSpPr/>
          <p:nvPr/>
        </p:nvCxnSpPr>
        <p:spPr>
          <a:xfrm>
            <a:off x="7759695" y="4939525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gyenes összekötő nyíllal 34">
            <a:extLst>
              <a:ext uri="{FF2B5EF4-FFF2-40B4-BE49-F238E27FC236}">
                <a16:creationId xmlns:a16="http://schemas.microsoft.com/office/drawing/2014/main" id="{6649379F-FFD4-404C-BE52-43F45EE20FCB}"/>
              </a:ext>
            </a:extLst>
          </p:cNvPr>
          <p:cNvCxnSpPr/>
          <p:nvPr/>
        </p:nvCxnSpPr>
        <p:spPr>
          <a:xfrm>
            <a:off x="8686796" y="497096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gyenes összekötő nyíllal 35">
            <a:extLst>
              <a:ext uri="{FF2B5EF4-FFF2-40B4-BE49-F238E27FC236}">
                <a16:creationId xmlns:a16="http://schemas.microsoft.com/office/drawing/2014/main" id="{77A0CD34-5718-4BF6-8D5A-25F51066E869}"/>
              </a:ext>
            </a:extLst>
          </p:cNvPr>
          <p:cNvCxnSpPr>
            <a:cxnSpLocks/>
          </p:cNvCxnSpPr>
          <p:nvPr/>
        </p:nvCxnSpPr>
        <p:spPr>
          <a:xfrm flipH="1">
            <a:off x="3581398" y="1940487"/>
            <a:ext cx="6616703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gyenes összekötő nyíllal 38">
            <a:extLst>
              <a:ext uri="{FF2B5EF4-FFF2-40B4-BE49-F238E27FC236}">
                <a16:creationId xmlns:a16="http://schemas.microsoft.com/office/drawing/2014/main" id="{093AB5D2-6254-4191-BFE7-D8C2176D77E8}"/>
              </a:ext>
            </a:extLst>
          </p:cNvPr>
          <p:cNvCxnSpPr>
            <a:cxnSpLocks/>
          </p:cNvCxnSpPr>
          <p:nvPr/>
        </p:nvCxnSpPr>
        <p:spPr>
          <a:xfrm flipH="1">
            <a:off x="3581398" y="3233274"/>
            <a:ext cx="6616703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gyenes összekötő nyíllal 39">
            <a:extLst>
              <a:ext uri="{FF2B5EF4-FFF2-40B4-BE49-F238E27FC236}">
                <a16:creationId xmlns:a16="http://schemas.microsoft.com/office/drawing/2014/main" id="{363CB6E3-142B-4D66-AED7-843B68A864A5}"/>
              </a:ext>
            </a:extLst>
          </p:cNvPr>
          <p:cNvCxnSpPr>
            <a:cxnSpLocks/>
            <a:stCxn id="20" idx="1"/>
            <a:endCxn id="7" idx="3"/>
          </p:cNvCxnSpPr>
          <p:nvPr/>
        </p:nvCxnSpPr>
        <p:spPr>
          <a:xfrm flipH="1">
            <a:off x="3581398" y="4497640"/>
            <a:ext cx="3924299" cy="157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gyenes összekötő nyíllal 42">
            <a:extLst>
              <a:ext uri="{FF2B5EF4-FFF2-40B4-BE49-F238E27FC236}">
                <a16:creationId xmlns:a16="http://schemas.microsoft.com/office/drawing/2014/main" id="{DEEFE4DA-9D37-4B4A-AF22-65316BEC9DC4}"/>
              </a:ext>
            </a:extLst>
          </p:cNvPr>
          <p:cNvCxnSpPr>
            <a:cxnSpLocks/>
            <a:stCxn id="15" idx="1"/>
            <a:endCxn id="20" idx="3"/>
          </p:cNvCxnSpPr>
          <p:nvPr/>
        </p:nvCxnSpPr>
        <p:spPr>
          <a:xfrm flipH="1" flipV="1">
            <a:off x="8902695" y="4497640"/>
            <a:ext cx="1295405" cy="157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gyenes összekötő nyíllal 45">
            <a:extLst>
              <a:ext uri="{FF2B5EF4-FFF2-40B4-BE49-F238E27FC236}">
                <a16:creationId xmlns:a16="http://schemas.microsoft.com/office/drawing/2014/main" id="{6D745936-1416-4448-AECA-C333C9528A81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882899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gyenes összekötő nyíllal 48">
            <a:extLst>
              <a:ext uri="{FF2B5EF4-FFF2-40B4-BE49-F238E27FC236}">
                <a16:creationId xmlns:a16="http://schemas.microsoft.com/office/drawing/2014/main" id="{B7B87D56-C864-491F-88DC-5B79BA0EBCC3}"/>
              </a:ext>
            </a:extLst>
          </p:cNvPr>
          <p:cNvCxnSpPr>
            <a:cxnSpLocks/>
          </p:cNvCxnSpPr>
          <p:nvPr/>
        </p:nvCxnSpPr>
        <p:spPr>
          <a:xfrm>
            <a:off x="5111751" y="622222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gyenes összekötő nyíllal 49">
            <a:extLst>
              <a:ext uri="{FF2B5EF4-FFF2-40B4-BE49-F238E27FC236}">
                <a16:creationId xmlns:a16="http://schemas.microsoft.com/office/drawing/2014/main" id="{D78738B5-B980-4418-B54F-7199CE474AE0}"/>
              </a:ext>
            </a:extLst>
          </p:cNvPr>
          <p:cNvCxnSpPr>
            <a:cxnSpLocks/>
          </p:cNvCxnSpPr>
          <p:nvPr/>
        </p:nvCxnSpPr>
        <p:spPr>
          <a:xfrm flipH="1">
            <a:off x="2882899" y="6577014"/>
            <a:ext cx="2228852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gyenes összekötő nyíllal 52">
            <a:extLst>
              <a:ext uri="{FF2B5EF4-FFF2-40B4-BE49-F238E27FC236}">
                <a16:creationId xmlns:a16="http://schemas.microsoft.com/office/drawing/2014/main" id="{21F14340-705A-42BC-9AAE-CA44BAB7C770}"/>
              </a:ext>
            </a:extLst>
          </p:cNvPr>
          <p:cNvCxnSpPr>
            <a:cxnSpLocks/>
          </p:cNvCxnSpPr>
          <p:nvPr/>
        </p:nvCxnSpPr>
        <p:spPr>
          <a:xfrm>
            <a:off x="6038852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gyenes összekötő nyíllal 53">
            <a:extLst>
              <a:ext uri="{FF2B5EF4-FFF2-40B4-BE49-F238E27FC236}">
                <a16:creationId xmlns:a16="http://schemas.microsoft.com/office/drawing/2014/main" id="{677051BA-5897-41FB-8401-ACF1031BE88C}"/>
              </a:ext>
            </a:extLst>
          </p:cNvPr>
          <p:cNvCxnSpPr>
            <a:cxnSpLocks/>
          </p:cNvCxnSpPr>
          <p:nvPr/>
        </p:nvCxnSpPr>
        <p:spPr>
          <a:xfrm>
            <a:off x="7759695" y="621953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gyenes összekötő nyíllal 54">
            <a:extLst>
              <a:ext uri="{FF2B5EF4-FFF2-40B4-BE49-F238E27FC236}">
                <a16:creationId xmlns:a16="http://schemas.microsoft.com/office/drawing/2014/main" id="{6643B9A1-2809-439F-A160-E83F0709BAE0}"/>
              </a:ext>
            </a:extLst>
          </p:cNvPr>
          <p:cNvCxnSpPr>
            <a:cxnSpLocks/>
          </p:cNvCxnSpPr>
          <p:nvPr/>
        </p:nvCxnSpPr>
        <p:spPr>
          <a:xfrm flipH="1" flipV="1">
            <a:off x="6038852" y="6571304"/>
            <a:ext cx="1720843" cy="30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gyenes összekötő nyíllal 56">
            <a:extLst>
              <a:ext uri="{FF2B5EF4-FFF2-40B4-BE49-F238E27FC236}">
                <a16:creationId xmlns:a16="http://schemas.microsoft.com/office/drawing/2014/main" id="{CF4AA5CE-AFE7-4A6A-AD45-3375D7ACBEE6}"/>
              </a:ext>
            </a:extLst>
          </p:cNvPr>
          <p:cNvCxnSpPr>
            <a:cxnSpLocks/>
          </p:cNvCxnSpPr>
          <p:nvPr/>
        </p:nvCxnSpPr>
        <p:spPr>
          <a:xfrm>
            <a:off x="8699491" y="621953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gyenes összekötő nyíllal 57">
            <a:extLst>
              <a:ext uri="{FF2B5EF4-FFF2-40B4-BE49-F238E27FC236}">
                <a16:creationId xmlns:a16="http://schemas.microsoft.com/office/drawing/2014/main" id="{2E13B8A7-D00C-4693-8333-D72CE7113367}"/>
              </a:ext>
            </a:extLst>
          </p:cNvPr>
          <p:cNvCxnSpPr>
            <a:cxnSpLocks/>
          </p:cNvCxnSpPr>
          <p:nvPr/>
        </p:nvCxnSpPr>
        <p:spPr>
          <a:xfrm>
            <a:off x="10934699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gyenes összekötő nyíllal 58">
            <a:extLst>
              <a:ext uri="{FF2B5EF4-FFF2-40B4-BE49-F238E27FC236}">
                <a16:creationId xmlns:a16="http://schemas.microsoft.com/office/drawing/2014/main" id="{D13B7678-2CF5-4E4B-AB2B-8CD95E2EB5FC}"/>
              </a:ext>
            </a:extLst>
          </p:cNvPr>
          <p:cNvCxnSpPr>
            <a:cxnSpLocks/>
          </p:cNvCxnSpPr>
          <p:nvPr/>
        </p:nvCxnSpPr>
        <p:spPr>
          <a:xfrm flipH="1">
            <a:off x="8699492" y="6582418"/>
            <a:ext cx="2235207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zövegdoboz 1">
            <a:extLst>
              <a:ext uri="{FF2B5EF4-FFF2-40B4-BE49-F238E27FC236}">
                <a16:creationId xmlns:a16="http://schemas.microsoft.com/office/drawing/2014/main" id="{0B98D461-11DC-42DF-8BFE-48BB154E4A98}"/>
              </a:ext>
            </a:extLst>
          </p:cNvPr>
          <p:cNvSpPr txBox="1"/>
          <p:nvPr/>
        </p:nvSpPr>
        <p:spPr>
          <a:xfrm>
            <a:off x="10363200" y="1165934"/>
            <a:ext cx="99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 err="1">
                <a:solidFill>
                  <a:srgbClr val="FF0000"/>
                </a:solidFill>
              </a:rPr>
              <a:t>hosts</a:t>
            </a:r>
            <a:endParaRPr lang="hu-HU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55594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CE78C599-90E8-4743-A128-FE90245A6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Routers act as </a:t>
            </a:r>
            <a:r>
              <a:rPr lang="en-US" b="1" dirty="0">
                <a:solidFill>
                  <a:srgbClr val="FF0000"/>
                </a:solidFill>
              </a:rPr>
              <a:t>L3 gateway</a:t>
            </a:r>
            <a:br>
              <a:rPr lang="en-US" dirty="0"/>
            </a:br>
            <a:r>
              <a:rPr lang="hu-HU" dirty="0"/>
              <a:t>		</a:t>
            </a:r>
            <a:r>
              <a:rPr lang="en-US" dirty="0"/>
              <a:t>as such they implement L2 and L3</a:t>
            </a:r>
            <a:endParaRPr lang="hu-HU" dirty="0"/>
          </a:p>
        </p:txBody>
      </p:sp>
      <p:sp>
        <p:nvSpPr>
          <p:cNvPr id="4" name="Tartalom helye 1">
            <a:extLst>
              <a:ext uri="{FF2B5EF4-FFF2-40B4-BE49-F238E27FC236}">
                <a16:creationId xmlns:a16="http://schemas.microsoft.com/office/drawing/2014/main" id="{D81B624E-FE37-4202-8EF2-043175F12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" y="1735760"/>
            <a:ext cx="1790700" cy="4593603"/>
          </a:xfrm>
        </p:spPr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Application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Transport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Network</a:t>
            </a: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Link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F4862DE0-AC4F-459D-8301-FC8A663C5AB2}"/>
              </a:ext>
            </a:extLst>
          </p:cNvPr>
          <p:cNvSpPr/>
          <p:nvPr/>
        </p:nvSpPr>
        <p:spPr>
          <a:xfrm>
            <a:off x="2184400" y="1482881"/>
            <a:ext cx="1396998" cy="915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F74F5F02-4B5B-4B95-96BD-DBE53F475E04}"/>
              </a:ext>
            </a:extLst>
          </p:cNvPr>
          <p:cNvSpPr/>
          <p:nvPr/>
        </p:nvSpPr>
        <p:spPr>
          <a:xfrm>
            <a:off x="2184400" y="2765581"/>
            <a:ext cx="1396998" cy="915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6DA67C34-833A-4A71-A84E-7F109359E347}"/>
              </a:ext>
            </a:extLst>
          </p:cNvPr>
          <p:cNvSpPr/>
          <p:nvPr/>
        </p:nvSpPr>
        <p:spPr>
          <a:xfrm>
            <a:off x="2184400" y="4055754"/>
            <a:ext cx="1396998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64CD5751-A624-47E3-8828-DC44F71F532C}"/>
              </a:ext>
            </a:extLst>
          </p:cNvPr>
          <p:cNvSpPr/>
          <p:nvPr/>
        </p:nvSpPr>
        <p:spPr>
          <a:xfrm>
            <a:off x="2184400" y="5322734"/>
            <a:ext cx="1396998" cy="915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ED8F3446-2213-4434-BCF3-E628556119E5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882899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463D5A07-8A09-47AE-B88F-0CBCBAA41A7E}"/>
              </a:ext>
            </a:extLst>
          </p:cNvPr>
          <p:cNvCxnSpPr/>
          <p:nvPr/>
        </p:nvCxnSpPr>
        <p:spPr>
          <a:xfrm>
            <a:off x="2920999" y="36725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36A4A59B-A9E4-463B-ABCA-35E552B641FA}"/>
              </a:ext>
            </a:extLst>
          </p:cNvPr>
          <p:cNvCxnSpPr/>
          <p:nvPr/>
        </p:nvCxnSpPr>
        <p:spPr>
          <a:xfrm>
            <a:off x="2901949" y="49552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>
            <a:extLst>
              <a:ext uri="{FF2B5EF4-FFF2-40B4-BE49-F238E27FC236}">
                <a16:creationId xmlns:a16="http://schemas.microsoft.com/office/drawing/2014/main" id="{F636E13D-8250-4C4E-BFF8-27449C639861}"/>
              </a:ext>
            </a:extLst>
          </p:cNvPr>
          <p:cNvSpPr/>
          <p:nvPr/>
        </p:nvSpPr>
        <p:spPr>
          <a:xfrm>
            <a:off x="10198100" y="1482881"/>
            <a:ext cx="1396998" cy="915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461D8DA3-02ED-468A-8582-6108F60EFB01}"/>
              </a:ext>
            </a:extLst>
          </p:cNvPr>
          <p:cNvSpPr/>
          <p:nvPr/>
        </p:nvSpPr>
        <p:spPr>
          <a:xfrm>
            <a:off x="10198100" y="2765581"/>
            <a:ext cx="1396998" cy="915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87816C22-A90B-4149-B0EB-283F90C8D005}"/>
              </a:ext>
            </a:extLst>
          </p:cNvPr>
          <p:cNvSpPr/>
          <p:nvPr/>
        </p:nvSpPr>
        <p:spPr>
          <a:xfrm>
            <a:off x="10198100" y="4055754"/>
            <a:ext cx="1396998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16" name="Téglalap 15">
            <a:extLst>
              <a:ext uri="{FF2B5EF4-FFF2-40B4-BE49-F238E27FC236}">
                <a16:creationId xmlns:a16="http://schemas.microsoft.com/office/drawing/2014/main" id="{42696D12-3152-4685-8716-57036D407B2E}"/>
              </a:ext>
            </a:extLst>
          </p:cNvPr>
          <p:cNvSpPr/>
          <p:nvPr/>
        </p:nvSpPr>
        <p:spPr>
          <a:xfrm>
            <a:off x="10198100" y="5322734"/>
            <a:ext cx="1396998" cy="915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17" name="Egyenes összekötő nyíllal 16">
            <a:extLst>
              <a:ext uri="{FF2B5EF4-FFF2-40B4-BE49-F238E27FC236}">
                <a16:creationId xmlns:a16="http://schemas.microsoft.com/office/drawing/2014/main" id="{A6F03666-9E7B-43FD-B65F-77FAFE2FBD4E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10896599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gyenes összekötő nyíllal 17">
            <a:extLst>
              <a:ext uri="{FF2B5EF4-FFF2-40B4-BE49-F238E27FC236}">
                <a16:creationId xmlns:a16="http://schemas.microsoft.com/office/drawing/2014/main" id="{AE384D95-A0BC-4533-BDEE-49DEF7FCE53B}"/>
              </a:ext>
            </a:extLst>
          </p:cNvPr>
          <p:cNvCxnSpPr/>
          <p:nvPr/>
        </p:nvCxnSpPr>
        <p:spPr>
          <a:xfrm>
            <a:off x="10934699" y="36725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5E3A70E7-25BE-40F9-ABE6-A6F2B4424365}"/>
              </a:ext>
            </a:extLst>
          </p:cNvPr>
          <p:cNvCxnSpPr/>
          <p:nvPr/>
        </p:nvCxnSpPr>
        <p:spPr>
          <a:xfrm>
            <a:off x="10915649" y="49552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églalap 19">
            <a:extLst>
              <a:ext uri="{FF2B5EF4-FFF2-40B4-BE49-F238E27FC236}">
                <a16:creationId xmlns:a16="http://schemas.microsoft.com/office/drawing/2014/main" id="{1DC6235B-22B9-4612-8FA1-DDB336ADE83E}"/>
              </a:ext>
            </a:extLst>
          </p:cNvPr>
          <p:cNvSpPr/>
          <p:nvPr/>
        </p:nvSpPr>
        <p:spPr>
          <a:xfrm>
            <a:off x="7505697" y="4040034"/>
            <a:ext cx="1396998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cxnSp>
        <p:nvCxnSpPr>
          <p:cNvPr id="22" name="Egyenes összekötő nyíllal 21">
            <a:extLst>
              <a:ext uri="{FF2B5EF4-FFF2-40B4-BE49-F238E27FC236}">
                <a16:creationId xmlns:a16="http://schemas.microsoft.com/office/drawing/2014/main" id="{497989E8-88F2-42C6-90EF-DE44BC0A47BA}"/>
              </a:ext>
            </a:extLst>
          </p:cNvPr>
          <p:cNvCxnSpPr/>
          <p:nvPr/>
        </p:nvCxnSpPr>
        <p:spPr>
          <a:xfrm>
            <a:off x="8223246" y="493952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Csoportba foglalás 28">
            <a:extLst>
              <a:ext uri="{FF2B5EF4-FFF2-40B4-BE49-F238E27FC236}">
                <a16:creationId xmlns:a16="http://schemas.microsoft.com/office/drawing/2014/main" id="{58CB65B0-D960-4EA5-90C6-2D49697C328E}"/>
              </a:ext>
            </a:extLst>
          </p:cNvPr>
          <p:cNvGrpSpPr/>
          <p:nvPr/>
        </p:nvGrpSpPr>
        <p:grpSpPr>
          <a:xfrm>
            <a:off x="4876803" y="5307014"/>
            <a:ext cx="1396997" cy="915212"/>
            <a:chOff x="4876803" y="4407522"/>
            <a:chExt cx="1396997" cy="915212"/>
          </a:xfrm>
        </p:grpSpPr>
        <p:sp>
          <p:nvSpPr>
            <p:cNvPr id="24" name="Téglalap 23">
              <a:extLst>
                <a:ext uri="{FF2B5EF4-FFF2-40B4-BE49-F238E27FC236}">
                  <a16:creationId xmlns:a16="http://schemas.microsoft.com/office/drawing/2014/main" id="{E30D578A-FCD3-4B67-A354-534F396E5AB8}"/>
                </a:ext>
              </a:extLst>
            </p:cNvPr>
            <p:cNvSpPr/>
            <p:nvPr/>
          </p:nvSpPr>
          <p:spPr>
            <a:xfrm rot="16200000">
              <a:off x="4654145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eth0</a:t>
              </a:r>
            </a:p>
          </p:txBody>
        </p:sp>
        <p:sp>
          <p:nvSpPr>
            <p:cNvPr id="27" name="Téglalap 26">
              <a:extLst>
                <a:ext uri="{FF2B5EF4-FFF2-40B4-BE49-F238E27FC236}">
                  <a16:creationId xmlns:a16="http://schemas.microsoft.com/office/drawing/2014/main" id="{EF993FB0-4498-4732-B612-2EC2D6909AA5}"/>
                </a:ext>
              </a:extLst>
            </p:cNvPr>
            <p:cNvSpPr/>
            <p:nvPr/>
          </p:nvSpPr>
          <p:spPr>
            <a:xfrm rot="16200000">
              <a:off x="5124041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eth1</a:t>
              </a:r>
            </a:p>
          </p:txBody>
        </p:sp>
        <p:sp>
          <p:nvSpPr>
            <p:cNvPr id="28" name="Téglalap 27">
              <a:extLst>
                <a:ext uri="{FF2B5EF4-FFF2-40B4-BE49-F238E27FC236}">
                  <a16:creationId xmlns:a16="http://schemas.microsoft.com/office/drawing/2014/main" id="{095F520E-0164-4A5B-B72C-82AA5375F811}"/>
                </a:ext>
              </a:extLst>
            </p:cNvPr>
            <p:cNvSpPr/>
            <p:nvPr/>
          </p:nvSpPr>
          <p:spPr>
            <a:xfrm rot="16200000">
              <a:off x="5581246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eth2</a:t>
              </a:r>
            </a:p>
          </p:txBody>
        </p:sp>
      </p:grpSp>
      <p:grpSp>
        <p:nvGrpSpPr>
          <p:cNvPr id="30" name="Csoportba foglalás 29">
            <a:extLst>
              <a:ext uri="{FF2B5EF4-FFF2-40B4-BE49-F238E27FC236}">
                <a16:creationId xmlns:a16="http://schemas.microsoft.com/office/drawing/2014/main" id="{68A38770-44CA-4852-97A0-D612D3AC6881}"/>
              </a:ext>
            </a:extLst>
          </p:cNvPr>
          <p:cNvGrpSpPr/>
          <p:nvPr/>
        </p:nvGrpSpPr>
        <p:grpSpPr>
          <a:xfrm>
            <a:off x="7524747" y="5307014"/>
            <a:ext cx="1396997" cy="915212"/>
            <a:chOff x="4876803" y="4407522"/>
            <a:chExt cx="1396997" cy="915212"/>
          </a:xfrm>
          <a:solidFill>
            <a:srgbClr val="FFC000"/>
          </a:solidFill>
        </p:grpSpPr>
        <p:sp>
          <p:nvSpPr>
            <p:cNvPr id="31" name="Téglalap 30">
              <a:extLst>
                <a:ext uri="{FF2B5EF4-FFF2-40B4-BE49-F238E27FC236}">
                  <a16:creationId xmlns:a16="http://schemas.microsoft.com/office/drawing/2014/main" id="{C45C1FB8-BAA8-4F8A-9936-C48B01F26629}"/>
                </a:ext>
              </a:extLst>
            </p:cNvPr>
            <p:cNvSpPr/>
            <p:nvPr/>
          </p:nvSpPr>
          <p:spPr>
            <a:xfrm rot="16200000">
              <a:off x="4654145" y="4630180"/>
              <a:ext cx="915212" cy="46989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eth0</a:t>
              </a:r>
            </a:p>
          </p:txBody>
        </p:sp>
        <p:sp>
          <p:nvSpPr>
            <p:cNvPr id="32" name="Téglalap 31">
              <a:extLst>
                <a:ext uri="{FF2B5EF4-FFF2-40B4-BE49-F238E27FC236}">
                  <a16:creationId xmlns:a16="http://schemas.microsoft.com/office/drawing/2014/main" id="{15A15D77-4C58-426A-992A-0DCD5B6D9F79}"/>
                </a:ext>
              </a:extLst>
            </p:cNvPr>
            <p:cNvSpPr/>
            <p:nvPr/>
          </p:nvSpPr>
          <p:spPr>
            <a:xfrm rot="16200000">
              <a:off x="5124041" y="4630180"/>
              <a:ext cx="915212" cy="46989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eth1</a:t>
              </a:r>
            </a:p>
          </p:txBody>
        </p:sp>
        <p:sp>
          <p:nvSpPr>
            <p:cNvPr id="33" name="Téglalap 32">
              <a:extLst>
                <a:ext uri="{FF2B5EF4-FFF2-40B4-BE49-F238E27FC236}">
                  <a16:creationId xmlns:a16="http://schemas.microsoft.com/office/drawing/2014/main" id="{402EE4CD-BC4C-4FCE-A614-698FFB6755AF}"/>
                </a:ext>
              </a:extLst>
            </p:cNvPr>
            <p:cNvSpPr/>
            <p:nvPr/>
          </p:nvSpPr>
          <p:spPr>
            <a:xfrm rot="16200000">
              <a:off x="5581246" y="4630180"/>
              <a:ext cx="915212" cy="46989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eth2</a:t>
              </a:r>
            </a:p>
          </p:txBody>
        </p:sp>
      </p:grpSp>
      <p:cxnSp>
        <p:nvCxnSpPr>
          <p:cNvPr id="34" name="Egyenes összekötő nyíllal 33">
            <a:extLst>
              <a:ext uri="{FF2B5EF4-FFF2-40B4-BE49-F238E27FC236}">
                <a16:creationId xmlns:a16="http://schemas.microsoft.com/office/drawing/2014/main" id="{157D57F3-E8AF-414A-9854-E09C7D00E9DF}"/>
              </a:ext>
            </a:extLst>
          </p:cNvPr>
          <p:cNvCxnSpPr/>
          <p:nvPr/>
        </p:nvCxnSpPr>
        <p:spPr>
          <a:xfrm>
            <a:off x="7759695" y="4939525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gyenes összekötő nyíllal 34">
            <a:extLst>
              <a:ext uri="{FF2B5EF4-FFF2-40B4-BE49-F238E27FC236}">
                <a16:creationId xmlns:a16="http://schemas.microsoft.com/office/drawing/2014/main" id="{6649379F-FFD4-404C-BE52-43F45EE20FCB}"/>
              </a:ext>
            </a:extLst>
          </p:cNvPr>
          <p:cNvCxnSpPr/>
          <p:nvPr/>
        </p:nvCxnSpPr>
        <p:spPr>
          <a:xfrm>
            <a:off x="8686796" y="497096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gyenes összekötő nyíllal 35">
            <a:extLst>
              <a:ext uri="{FF2B5EF4-FFF2-40B4-BE49-F238E27FC236}">
                <a16:creationId xmlns:a16="http://schemas.microsoft.com/office/drawing/2014/main" id="{77A0CD34-5718-4BF6-8D5A-25F51066E869}"/>
              </a:ext>
            </a:extLst>
          </p:cNvPr>
          <p:cNvCxnSpPr>
            <a:cxnSpLocks/>
          </p:cNvCxnSpPr>
          <p:nvPr/>
        </p:nvCxnSpPr>
        <p:spPr>
          <a:xfrm flipH="1">
            <a:off x="3581398" y="1940487"/>
            <a:ext cx="6616703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gyenes összekötő nyíllal 38">
            <a:extLst>
              <a:ext uri="{FF2B5EF4-FFF2-40B4-BE49-F238E27FC236}">
                <a16:creationId xmlns:a16="http://schemas.microsoft.com/office/drawing/2014/main" id="{093AB5D2-6254-4191-BFE7-D8C2176D77E8}"/>
              </a:ext>
            </a:extLst>
          </p:cNvPr>
          <p:cNvCxnSpPr>
            <a:cxnSpLocks/>
          </p:cNvCxnSpPr>
          <p:nvPr/>
        </p:nvCxnSpPr>
        <p:spPr>
          <a:xfrm flipH="1">
            <a:off x="3581398" y="3233274"/>
            <a:ext cx="6616703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gyenes összekötő nyíllal 39">
            <a:extLst>
              <a:ext uri="{FF2B5EF4-FFF2-40B4-BE49-F238E27FC236}">
                <a16:creationId xmlns:a16="http://schemas.microsoft.com/office/drawing/2014/main" id="{363CB6E3-142B-4D66-AED7-843B68A864A5}"/>
              </a:ext>
            </a:extLst>
          </p:cNvPr>
          <p:cNvCxnSpPr>
            <a:cxnSpLocks/>
            <a:stCxn id="20" idx="1"/>
            <a:endCxn id="7" idx="3"/>
          </p:cNvCxnSpPr>
          <p:nvPr/>
        </p:nvCxnSpPr>
        <p:spPr>
          <a:xfrm flipH="1">
            <a:off x="3581398" y="4497640"/>
            <a:ext cx="3924299" cy="157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gyenes összekötő nyíllal 42">
            <a:extLst>
              <a:ext uri="{FF2B5EF4-FFF2-40B4-BE49-F238E27FC236}">
                <a16:creationId xmlns:a16="http://schemas.microsoft.com/office/drawing/2014/main" id="{DEEFE4DA-9D37-4B4A-AF22-65316BEC9DC4}"/>
              </a:ext>
            </a:extLst>
          </p:cNvPr>
          <p:cNvCxnSpPr>
            <a:cxnSpLocks/>
            <a:stCxn id="15" idx="1"/>
            <a:endCxn id="20" idx="3"/>
          </p:cNvCxnSpPr>
          <p:nvPr/>
        </p:nvCxnSpPr>
        <p:spPr>
          <a:xfrm flipH="1" flipV="1">
            <a:off x="8902695" y="4497640"/>
            <a:ext cx="1295405" cy="157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gyenes összekötő nyíllal 45">
            <a:extLst>
              <a:ext uri="{FF2B5EF4-FFF2-40B4-BE49-F238E27FC236}">
                <a16:creationId xmlns:a16="http://schemas.microsoft.com/office/drawing/2014/main" id="{6D745936-1416-4448-AECA-C333C9528A81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882899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gyenes összekötő nyíllal 48">
            <a:extLst>
              <a:ext uri="{FF2B5EF4-FFF2-40B4-BE49-F238E27FC236}">
                <a16:creationId xmlns:a16="http://schemas.microsoft.com/office/drawing/2014/main" id="{B7B87D56-C864-491F-88DC-5B79BA0EBCC3}"/>
              </a:ext>
            </a:extLst>
          </p:cNvPr>
          <p:cNvCxnSpPr>
            <a:cxnSpLocks/>
          </p:cNvCxnSpPr>
          <p:nvPr/>
        </p:nvCxnSpPr>
        <p:spPr>
          <a:xfrm>
            <a:off x="5111751" y="622222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gyenes összekötő nyíllal 49">
            <a:extLst>
              <a:ext uri="{FF2B5EF4-FFF2-40B4-BE49-F238E27FC236}">
                <a16:creationId xmlns:a16="http://schemas.microsoft.com/office/drawing/2014/main" id="{D78738B5-B980-4418-B54F-7199CE474AE0}"/>
              </a:ext>
            </a:extLst>
          </p:cNvPr>
          <p:cNvCxnSpPr>
            <a:cxnSpLocks/>
          </p:cNvCxnSpPr>
          <p:nvPr/>
        </p:nvCxnSpPr>
        <p:spPr>
          <a:xfrm flipH="1">
            <a:off x="2882899" y="6577014"/>
            <a:ext cx="2228852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gyenes összekötő nyíllal 52">
            <a:extLst>
              <a:ext uri="{FF2B5EF4-FFF2-40B4-BE49-F238E27FC236}">
                <a16:creationId xmlns:a16="http://schemas.microsoft.com/office/drawing/2014/main" id="{21F14340-705A-42BC-9AAE-CA44BAB7C770}"/>
              </a:ext>
            </a:extLst>
          </p:cNvPr>
          <p:cNvCxnSpPr>
            <a:cxnSpLocks/>
          </p:cNvCxnSpPr>
          <p:nvPr/>
        </p:nvCxnSpPr>
        <p:spPr>
          <a:xfrm>
            <a:off x="6038852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gyenes összekötő nyíllal 53">
            <a:extLst>
              <a:ext uri="{FF2B5EF4-FFF2-40B4-BE49-F238E27FC236}">
                <a16:creationId xmlns:a16="http://schemas.microsoft.com/office/drawing/2014/main" id="{677051BA-5897-41FB-8401-ACF1031BE88C}"/>
              </a:ext>
            </a:extLst>
          </p:cNvPr>
          <p:cNvCxnSpPr>
            <a:cxnSpLocks/>
          </p:cNvCxnSpPr>
          <p:nvPr/>
        </p:nvCxnSpPr>
        <p:spPr>
          <a:xfrm>
            <a:off x="7759695" y="621953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gyenes összekötő nyíllal 54">
            <a:extLst>
              <a:ext uri="{FF2B5EF4-FFF2-40B4-BE49-F238E27FC236}">
                <a16:creationId xmlns:a16="http://schemas.microsoft.com/office/drawing/2014/main" id="{6643B9A1-2809-439F-A160-E83F0709BAE0}"/>
              </a:ext>
            </a:extLst>
          </p:cNvPr>
          <p:cNvCxnSpPr>
            <a:cxnSpLocks/>
          </p:cNvCxnSpPr>
          <p:nvPr/>
        </p:nvCxnSpPr>
        <p:spPr>
          <a:xfrm flipH="1" flipV="1">
            <a:off x="6038852" y="6571304"/>
            <a:ext cx="1720843" cy="30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gyenes összekötő nyíllal 56">
            <a:extLst>
              <a:ext uri="{FF2B5EF4-FFF2-40B4-BE49-F238E27FC236}">
                <a16:creationId xmlns:a16="http://schemas.microsoft.com/office/drawing/2014/main" id="{CF4AA5CE-AFE7-4A6A-AD45-3375D7ACBEE6}"/>
              </a:ext>
            </a:extLst>
          </p:cNvPr>
          <p:cNvCxnSpPr>
            <a:cxnSpLocks/>
          </p:cNvCxnSpPr>
          <p:nvPr/>
        </p:nvCxnSpPr>
        <p:spPr>
          <a:xfrm>
            <a:off x="8699491" y="621953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gyenes összekötő nyíllal 57">
            <a:extLst>
              <a:ext uri="{FF2B5EF4-FFF2-40B4-BE49-F238E27FC236}">
                <a16:creationId xmlns:a16="http://schemas.microsoft.com/office/drawing/2014/main" id="{2E13B8A7-D00C-4693-8333-D72CE7113367}"/>
              </a:ext>
            </a:extLst>
          </p:cNvPr>
          <p:cNvCxnSpPr>
            <a:cxnSpLocks/>
          </p:cNvCxnSpPr>
          <p:nvPr/>
        </p:nvCxnSpPr>
        <p:spPr>
          <a:xfrm>
            <a:off x="10934699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gyenes összekötő nyíllal 58">
            <a:extLst>
              <a:ext uri="{FF2B5EF4-FFF2-40B4-BE49-F238E27FC236}">
                <a16:creationId xmlns:a16="http://schemas.microsoft.com/office/drawing/2014/main" id="{D13B7678-2CF5-4E4B-AB2B-8CD95E2EB5FC}"/>
              </a:ext>
            </a:extLst>
          </p:cNvPr>
          <p:cNvCxnSpPr>
            <a:cxnSpLocks/>
          </p:cNvCxnSpPr>
          <p:nvPr/>
        </p:nvCxnSpPr>
        <p:spPr>
          <a:xfrm flipH="1">
            <a:off x="8699492" y="6582418"/>
            <a:ext cx="2235207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Szövegdoboz 43">
            <a:extLst>
              <a:ext uri="{FF2B5EF4-FFF2-40B4-BE49-F238E27FC236}">
                <a16:creationId xmlns:a16="http://schemas.microsoft.com/office/drawing/2014/main" id="{4145A407-C999-4365-9824-0D59B31D8971}"/>
              </a:ext>
            </a:extLst>
          </p:cNvPr>
          <p:cNvSpPr txBox="1"/>
          <p:nvPr/>
        </p:nvSpPr>
        <p:spPr>
          <a:xfrm>
            <a:off x="7467596" y="3440862"/>
            <a:ext cx="1454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>
                <a:solidFill>
                  <a:srgbClr val="FF0000"/>
                </a:solidFill>
              </a:rPr>
              <a:t>Router</a:t>
            </a:r>
          </a:p>
          <a:p>
            <a:pPr algn="ctr"/>
            <a:r>
              <a:rPr lang="hu-HU" b="1" dirty="0">
                <a:solidFill>
                  <a:srgbClr val="FF0000"/>
                </a:solidFill>
              </a:rPr>
              <a:t>L3 </a:t>
            </a:r>
            <a:r>
              <a:rPr lang="hu-HU" b="1" dirty="0" err="1">
                <a:solidFill>
                  <a:srgbClr val="FF0000"/>
                </a:solidFill>
              </a:rPr>
              <a:t>Gateway</a:t>
            </a:r>
            <a:endParaRPr lang="hu-HU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13852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CE78C599-90E8-4743-A128-FE90245A6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Switches act as </a:t>
            </a:r>
            <a:r>
              <a:rPr lang="en-US" dirty="0">
                <a:solidFill>
                  <a:srgbClr val="FF0000"/>
                </a:solidFill>
              </a:rPr>
              <a:t>L2 gateway</a:t>
            </a:r>
            <a:br>
              <a:rPr lang="en-US" dirty="0"/>
            </a:br>
            <a:r>
              <a:rPr lang="hu-HU" dirty="0"/>
              <a:t>			</a:t>
            </a:r>
            <a:r>
              <a:rPr lang="en-US" dirty="0"/>
              <a:t>as such they only implement L2</a:t>
            </a:r>
            <a:endParaRPr lang="hu-HU" dirty="0"/>
          </a:p>
        </p:txBody>
      </p:sp>
      <p:sp>
        <p:nvSpPr>
          <p:cNvPr id="4" name="Tartalom helye 1">
            <a:extLst>
              <a:ext uri="{FF2B5EF4-FFF2-40B4-BE49-F238E27FC236}">
                <a16:creationId xmlns:a16="http://schemas.microsoft.com/office/drawing/2014/main" id="{D81B624E-FE37-4202-8EF2-043175F12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00" y="1735760"/>
            <a:ext cx="1790700" cy="4593603"/>
          </a:xfrm>
        </p:spPr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Application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Transport</a:t>
            </a: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Network</a:t>
            </a: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endParaRPr lang="hu-HU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 algn="r">
              <a:buNone/>
            </a:pP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Link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F4862DE0-AC4F-459D-8301-FC8A663C5AB2}"/>
              </a:ext>
            </a:extLst>
          </p:cNvPr>
          <p:cNvSpPr/>
          <p:nvPr/>
        </p:nvSpPr>
        <p:spPr>
          <a:xfrm>
            <a:off x="2184400" y="1482881"/>
            <a:ext cx="1396998" cy="915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F74F5F02-4B5B-4B95-96BD-DBE53F475E04}"/>
              </a:ext>
            </a:extLst>
          </p:cNvPr>
          <p:cNvSpPr/>
          <p:nvPr/>
        </p:nvSpPr>
        <p:spPr>
          <a:xfrm>
            <a:off x="2184400" y="2765581"/>
            <a:ext cx="1396998" cy="915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6DA67C34-833A-4A71-A84E-7F109359E347}"/>
              </a:ext>
            </a:extLst>
          </p:cNvPr>
          <p:cNvSpPr/>
          <p:nvPr/>
        </p:nvSpPr>
        <p:spPr>
          <a:xfrm>
            <a:off x="2184400" y="4055754"/>
            <a:ext cx="1396998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64CD5751-A624-47E3-8828-DC44F71F532C}"/>
              </a:ext>
            </a:extLst>
          </p:cNvPr>
          <p:cNvSpPr/>
          <p:nvPr/>
        </p:nvSpPr>
        <p:spPr>
          <a:xfrm>
            <a:off x="2184400" y="5322734"/>
            <a:ext cx="1396998" cy="915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ED8F3446-2213-4434-BCF3-E628556119E5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2882899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463D5A07-8A09-47AE-B88F-0CBCBAA41A7E}"/>
              </a:ext>
            </a:extLst>
          </p:cNvPr>
          <p:cNvCxnSpPr/>
          <p:nvPr/>
        </p:nvCxnSpPr>
        <p:spPr>
          <a:xfrm>
            <a:off x="2920999" y="36725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36A4A59B-A9E4-463B-ABCA-35E552B641FA}"/>
              </a:ext>
            </a:extLst>
          </p:cNvPr>
          <p:cNvCxnSpPr/>
          <p:nvPr/>
        </p:nvCxnSpPr>
        <p:spPr>
          <a:xfrm>
            <a:off x="2901949" y="49552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églalap 12">
            <a:extLst>
              <a:ext uri="{FF2B5EF4-FFF2-40B4-BE49-F238E27FC236}">
                <a16:creationId xmlns:a16="http://schemas.microsoft.com/office/drawing/2014/main" id="{F636E13D-8250-4C4E-BFF8-27449C639861}"/>
              </a:ext>
            </a:extLst>
          </p:cNvPr>
          <p:cNvSpPr/>
          <p:nvPr/>
        </p:nvSpPr>
        <p:spPr>
          <a:xfrm>
            <a:off x="10198100" y="1482881"/>
            <a:ext cx="1396998" cy="91521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HTTP</a:t>
            </a:r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461D8DA3-02ED-468A-8582-6108F60EFB01}"/>
              </a:ext>
            </a:extLst>
          </p:cNvPr>
          <p:cNvSpPr/>
          <p:nvPr/>
        </p:nvSpPr>
        <p:spPr>
          <a:xfrm>
            <a:off x="10198100" y="2765581"/>
            <a:ext cx="1396998" cy="91521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87816C22-A90B-4149-B0EB-283F90C8D005}"/>
              </a:ext>
            </a:extLst>
          </p:cNvPr>
          <p:cNvSpPr/>
          <p:nvPr/>
        </p:nvSpPr>
        <p:spPr>
          <a:xfrm>
            <a:off x="10198100" y="4055754"/>
            <a:ext cx="1396998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sp>
        <p:nvSpPr>
          <p:cNvPr id="16" name="Téglalap 15">
            <a:extLst>
              <a:ext uri="{FF2B5EF4-FFF2-40B4-BE49-F238E27FC236}">
                <a16:creationId xmlns:a16="http://schemas.microsoft.com/office/drawing/2014/main" id="{42696D12-3152-4685-8716-57036D407B2E}"/>
              </a:ext>
            </a:extLst>
          </p:cNvPr>
          <p:cNvSpPr/>
          <p:nvPr/>
        </p:nvSpPr>
        <p:spPr>
          <a:xfrm>
            <a:off x="10198100" y="5322734"/>
            <a:ext cx="1396998" cy="91521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Ethernet</a:t>
            </a:r>
          </a:p>
        </p:txBody>
      </p:sp>
      <p:cxnSp>
        <p:nvCxnSpPr>
          <p:cNvPr id="17" name="Egyenes összekötő nyíllal 16">
            <a:extLst>
              <a:ext uri="{FF2B5EF4-FFF2-40B4-BE49-F238E27FC236}">
                <a16:creationId xmlns:a16="http://schemas.microsoft.com/office/drawing/2014/main" id="{A6F03666-9E7B-43FD-B65F-77FAFE2FBD4E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10896599" y="2398093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gyenes összekötő nyíllal 17">
            <a:extLst>
              <a:ext uri="{FF2B5EF4-FFF2-40B4-BE49-F238E27FC236}">
                <a16:creationId xmlns:a16="http://schemas.microsoft.com/office/drawing/2014/main" id="{AE384D95-A0BC-4533-BDEE-49DEF7FCE53B}"/>
              </a:ext>
            </a:extLst>
          </p:cNvPr>
          <p:cNvCxnSpPr/>
          <p:nvPr/>
        </p:nvCxnSpPr>
        <p:spPr>
          <a:xfrm>
            <a:off x="10934699" y="36725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5E3A70E7-25BE-40F9-ABE6-A6F2B4424365}"/>
              </a:ext>
            </a:extLst>
          </p:cNvPr>
          <p:cNvCxnSpPr/>
          <p:nvPr/>
        </p:nvCxnSpPr>
        <p:spPr>
          <a:xfrm>
            <a:off x="10915649" y="495524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églalap 19">
            <a:extLst>
              <a:ext uri="{FF2B5EF4-FFF2-40B4-BE49-F238E27FC236}">
                <a16:creationId xmlns:a16="http://schemas.microsoft.com/office/drawing/2014/main" id="{1DC6235B-22B9-4612-8FA1-DDB336ADE83E}"/>
              </a:ext>
            </a:extLst>
          </p:cNvPr>
          <p:cNvSpPr/>
          <p:nvPr/>
        </p:nvSpPr>
        <p:spPr>
          <a:xfrm>
            <a:off x="7505697" y="4040034"/>
            <a:ext cx="1396998" cy="915212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IP</a:t>
            </a:r>
          </a:p>
        </p:txBody>
      </p:sp>
      <p:cxnSp>
        <p:nvCxnSpPr>
          <p:cNvPr id="22" name="Egyenes összekötő nyíllal 21">
            <a:extLst>
              <a:ext uri="{FF2B5EF4-FFF2-40B4-BE49-F238E27FC236}">
                <a16:creationId xmlns:a16="http://schemas.microsoft.com/office/drawing/2014/main" id="{497989E8-88F2-42C6-90EF-DE44BC0A47BA}"/>
              </a:ext>
            </a:extLst>
          </p:cNvPr>
          <p:cNvCxnSpPr/>
          <p:nvPr/>
        </p:nvCxnSpPr>
        <p:spPr>
          <a:xfrm>
            <a:off x="8223246" y="493952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Csoportba foglalás 28">
            <a:extLst>
              <a:ext uri="{FF2B5EF4-FFF2-40B4-BE49-F238E27FC236}">
                <a16:creationId xmlns:a16="http://schemas.microsoft.com/office/drawing/2014/main" id="{58CB65B0-D960-4EA5-90C6-2D49697C328E}"/>
              </a:ext>
            </a:extLst>
          </p:cNvPr>
          <p:cNvGrpSpPr/>
          <p:nvPr/>
        </p:nvGrpSpPr>
        <p:grpSpPr>
          <a:xfrm>
            <a:off x="4876803" y="5307014"/>
            <a:ext cx="1396997" cy="915212"/>
            <a:chOff x="4876803" y="4407522"/>
            <a:chExt cx="1396997" cy="915212"/>
          </a:xfrm>
          <a:solidFill>
            <a:srgbClr val="FFC000"/>
          </a:solidFill>
        </p:grpSpPr>
        <p:sp>
          <p:nvSpPr>
            <p:cNvPr id="24" name="Téglalap 23">
              <a:extLst>
                <a:ext uri="{FF2B5EF4-FFF2-40B4-BE49-F238E27FC236}">
                  <a16:creationId xmlns:a16="http://schemas.microsoft.com/office/drawing/2014/main" id="{E30D578A-FCD3-4B67-A354-534F396E5AB8}"/>
                </a:ext>
              </a:extLst>
            </p:cNvPr>
            <p:cNvSpPr/>
            <p:nvPr/>
          </p:nvSpPr>
          <p:spPr>
            <a:xfrm rot="16200000">
              <a:off x="4654145" y="4630180"/>
              <a:ext cx="915212" cy="46989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eth0</a:t>
              </a:r>
            </a:p>
          </p:txBody>
        </p:sp>
        <p:sp>
          <p:nvSpPr>
            <p:cNvPr id="27" name="Téglalap 26">
              <a:extLst>
                <a:ext uri="{FF2B5EF4-FFF2-40B4-BE49-F238E27FC236}">
                  <a16:creationId xmlns:a16="http://schemas.microsoft.com/office/drawing/2014/main" id="{EF993FB0-4498-4732-B612-2EC2D6909AA5}"/>
                </a:ext>
              </a:extLst>
            </p:cNvPr>
            <p:cNvSpPr/>
            <p:nvPr/>
          </p:nvSpPr>
          <p:spPr>
            <a:xfrm rot="16200000">
              <a:off x="5124041" y="4630180"/>
              <a:ext cx="915212" cy="46989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eth1</a:t>
              </a:r>
            </a:p>
          </p:txBody>
        </p:sp>
        <p:sp>
          <p:nvSpPr>
            <p:cNvPr id="28" name="Téglalap 27">
              <a:extLst>
                <a:ext uri="{FF2B5EF4-FFF2-40B4-BE49-F238E27FC236}">
                  <a16:creationId xmlns:a16="http://schemas.microsoft.com/office/drawing/2014/main" id="{095F520E-0164-4A5B-B72C-82AA5375F811}"/>
                </a:ext>
              </a:extLst>
            </p:cNvPr>
            <p:cNvSpPr/>
            <p:nvPr/>
          </p:nvSpPr>
          <p:spPr>
            <a:xfrm rot="16200000">
              <a:off x="5581246" y="4630180"/>
              <a:ext cx="915212" cy="469896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eth2</a:t>
              </a:r>
            </a:p>
          </p:txBody>
        </p:sp>
      </p:grpSp>
      <p:grpSp>
        <p:nvGrpSpPr>
          <p:cNvPr id="30" name="Csoportba foglalás 29">
            <a:extLst>
              <a:ext uri="{FF2B5EF4-FFF2-40B4-BE49-F238E27FC236}">
                <a16:creationId xmlns:a16="http://schemas.microsoft.com/office/drawing/2014/main" id="{68A38770-44CA-4852-97A0-D612D3AC6881}"/>
              </a:ext>
            </a:extLst>
          </p:cNvPr>
          <p:cNvGrpSpPr/>
          <p:nvPr/>
        </p:nvGrpSpPr>
        <p:grpSpPr>
          <a:xfrm>
            <a:off x="7524747" y="5307014"/>
            <a:ext cx="1396997" cy="915212"/>
            <a:chOff x="4876803" y="4407522"/>
            <a:chExt cx="1396997" cy="915212"/>
          </a:xfrm>
        </p:grpSpPr>
        <p:sp>
          <p:nvSpPr>
            <p:cNvPr id="31" name="Téglalap 30">
              <a:extLst>
                <a:ext uri="{FF2B5EF4-FFF2-40B4-BE49-F238E27FC236}">
                  <a16:creationId xmlns:a16="http://schemas.microsoft.com/office/drawing/2014/main" id="{C45C1FB8-BAA8-4F8A-9936-C48B01F26629}"/>
                </a:ext>
              </a:extLst>
            </p:cNvPr>
            <p:cNvSpPr/>
            <p:nvPr/>
          </p:nvSpPr>
          <p:spPr>
            <a:xfrm rot="16200000">
              <a:off x="4654145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eth0</a:t>
              </a:r>
            </a:p>
          </p:txBody>
        </p:sp>
        <p:sp>
          <p:nvSpPr>
            <p:cNvPr id="32" name="Téglalap 31">
              <a:extLst>
                <a:ext uri="{FF2B5EF4-FFF2-40B4-BE49-F238E27FC236}">
                  <a16:creationId xmlns:a16="http://schemas.microsoft.com/office/drawing/2014/main" id="{15A15D77-4C58-426A-992A-0DCD5B6D9F79}"/>
                </a:ext>
              </a:extLst>
            </p:cNvPr>
            <p:cNvSpPr/>
            <p:nvPr/>
          </p:nvSpPr>
          <p:spPr>
            <a:xfrm rot="16200000">
              <a:off x="5124041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eth1</a:t>
              </a:r>
            </a:p>
          </p:txBody>
        </p:sp>
        <p:sp>
          <p:nvSpPr>
            <p:cNvPr id="33" name="Téglalap 32">
              <a:extLst>
                <a:ext uri="{FF2B5EF4-FFF2-40B4-BE49-F238E27FC236}">
                  <a16:creationId xmlns:a16="http://schemas.microsoft.com/office/drawing/2014/main" id="{402EE4CD-BC4C-4FCE-A614-698FFB6755AF}"/>
                </a:ext>
              </a:extLst>
            </p:cNvPr>
            <p:cNvSpPr/>
            <p:nvPr/>
          </p:nvSpPr>
          <p:spPr>
            <a:xfrm rot="16200000">
              <a:off x="5581246" y="4630180"/>
              <a:ext cx="915212" cy="469896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hu-HU" b="1" dirty="0">
                  <a:solidFill>
                    <a:schemeClr val="tx1"/>
                  </a:solidFill>
                </a:rPr>
                <a:t>eth2</a:t>
              </a:r>
            </a:p>
          </p:txBody>
        </p:sp>
      </p:grpSp>
      <p:cxnSp>
        <p:nvCxnSpPr>
          <p:cNvPr id="34" name="Egyenes összekötő nyíllal 33">
            <a:extLst>
              <a:ext uri="{FF2B5EF4-FFF2-40B4-BE49-F238E27FC236}">
                <a16:creationId xmlns:a16="http://schemas.microsoft.com/office/drawing/2014/main" id="{157D57F3-E8AF-414A-9854-E09C7D00E9DF}"/>
              </a:ext>
            </a:extLst>
          </p:cNvPr>
          <p:cNvCxnSpPr/>
          <p:nvPr/>
        </p:nvCxnSpPr>
        <p:spPr>
          <a:xfrm>
            <a:off x="7759695" y="4939525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gyenes összekötő nyíllal 34">
            <a:extLst>
              <a:ext uri="{FF2B5EF4-FFF2-40B4-BE49-F238E27FC236}">
                <a16:creationId xmlns:a16="http://schemas.microsoft.com/office/drawing/2014/main" id="{6649379F-FFD4-404C-BE52-43F45EE20FCB}"/>
              </a:ext>
            </a:extLst>
          </p:cNvPr>
          <p:cNvCxnSpPr/>
          <p:nvPr/>
        </p:nvCxnSpPr>
        <p:spPr>
          <a:xfrm>
            <a:off x="8686796" y="4970966"/>
            <a:ext cx="0" cy="36748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gyenes összekötő nyíllal 35">
            <a:extLst>
              <a:ext uri="{FF2B5EF4-FFF2-40B4-BE49-F238E27FC236}">
                <a16:creationId xmlns:a16="http://schemas.microsoft.com/office/drawing/2014/main" id="{77A0CD34-5718-4BF6-8D5A-25F51066E869}"/>
              </a:ext>
            </a:extLst>
          </p:cNvPr>
          <p:cNvCxnSpPr>
            <a:cxnSpLocks/>
          </p:cNvCxnSpPr>
          <p:nvPr/>
        </p:nvCxnSpPr>
        <p:spPr>
          <a:xfrm flipH="1">
            <a:off x="3581398" y="1940487"/>
            <a:ext cx="6616703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gyenes összekötő nyíllal 38">
            <a:extLst>
              <a:ext uri="{FF2B5EF4-FFF2-40B4-BE49-F238E27FC236}">
                <a16:creationId xmlns:a16="http://schemas.microsoft.com/office/drawing/2014/main" id="{093AB5D2-6254-4191-BFE7-D8C2176D77E8}"/>
              </a:ext>
            </a:extLst>
          </p:cNvPr>
          <p:cNvCxnSpPr>
            <a:cxnSpLocks/>
          </p:cNvCxnSpPr>
          <p:nvPr/>
        </p:nvCxnSpPr>
        <p:spPr>
          <a:xfrm flipH="1">
            <a:off x="3581398" y="3233274"/>
            <a:ext cx="6616703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Egyenes összekötő nyíllal 39">
            <a:extLst>
              <a:ext uri="{FF2B5EF4-FFF2-40B4-BE49-F238E27FC236}">
                <a16:creationId xmlns:a16="http://schemas.microsoft.com/office/drawing/2014/main" id="{363CB6E3-142B-4D66-AED7-843B68A864A5}"/>
              </a:ext>
            </a:extLst>
          </p:cNvPr>
          <p:cNvCxnSpPr>
            <a:cxnSpLocks/>
            <a:stCxn id="20" idx="1"/>
            <a:endCxn id="7" idx="3"/>
          </p:cNvCxnSpPr>
          <p:nvPr/>
        </p:nvCxnSpPr>
        <p:spPr>
          <a:xfrm flipH="1">
            <a:off x="3581398" y="4497640"/>
            <a:ext cx="3924299" cy="157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gyenes összekötő nyíllal 42">
            <a:extLst>
              <a:ext uri="{FF2B5EF4-FFF2-40B4-BE49-F238E27FC236}">
                <a16:creationId xmlns:a16="http://schemas.microsoft.com/office/drawing/2014/main" id="{DEEFE4DA-9D37-4B4A-AF22-65316BEC9DC4}"/>
              </a:ext>
            </a:extLst>
          </p:cNvPr>
          <p:cNvCxnSpPr>
            <a:cxnSpLocks/>
            <a:stCxn id="15" idx="1"/>
            <a:endCxn id="20" idx="3"/>
          </p:cNvCxnSpPr>
          <p:nvPr/>
        </p:nvCxnSpPr>
        <p:spPr>
          <a:xfrm flipH="1" flipV="1">
            <a:off x="8902695" y="4497640"/>
            <a:ext cx="1295405" cy="157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gyenes összekötő nyíllal 45">
            <a:extLst>
              <a:ext uri="{FF2B5EF4-FFF2-40B4-BE49-F238E27FC236}">
                <a16:creationId xmlns:a16="http://schemas.microsoft.com/office/drawing/2014/main" id="{6D745936-1416-4448-AECA-C333C9528A81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2882899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gyenes összekötő nyíllal 48">
            <a:extLst>
              <a:ext uri="{FF2B5EF4-FFF2-40B4-BE49-F238E27FC236}">
                <a16:creationId xmlns:a16="http://schemas.microsoft.com/office/drawing/2014/main" id="{B7B87D56-C864-491F-88DC-5B79BA0EBCC3}"/>
              </a:ext>
            </a:extLst>
          </p:cNvPr>
          <p:cNvCxnSpPr>
            <a:cxnSpLocks/>
          </p:cNvCxnSpPr>
          <p:nvPr/>
        </p:nvCxnSpPr>
        <p:spPr>
          <a:xfrm>
            <a:off x="5111751" y="622222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gyenes összekötő nyíllal 49">
            <a:extLst>
              <a:ext uri="{FF2B5EF4-FFF2-40B4-BE49-F238E27FC236}">
                <a16:creationId xmlns:a16="http://schemas.microsoft.com/office/drawing/2014/main" id="{D78738B5-B980-4418-B54F-7199CE474AE0}"/>
              </a:ext>
            </a:extLst>
          </p:cNvPr>
          <p:cNvCxnSpPr>
            <a:cxnSpLocks/>
          </p:cNvCxnSpPr>
          <p:nvPr/>
        </p:nvCxnSpPr>
        <p:spPr>
          <a:xfrm flipH="1">
            <a:off x="2882899" y="6577014"/>
            <a:ext cx="2228852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gyenes összekötő nyíllal 52">
            <a:extLst>
              <a:ext uri="{FF2B5EF4-FFF2-40B4-BE49-F238E27FC236}">
                <a16:creationId xmlns:a16="http://schemas.microsoft.com/office/drawing/2014/main" id="{21F14340-705A-42BC-9AAE-CA44BAB7C770}"/>
              </a:ext>
            </a:extLst>
          </p:cNvPr>
          <p:cNvCxnSpPr>
            <a:cxnSpLocks/>
          </p:cNvCxnSpPr>
          <p:nvPr/>
        </p:nvCxnSpPr>
        <p:spPr>
          <a:xfrm>
            <a:off x="6038852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gyenes összekötő nyíllal 53">
            <a:extLst>
              <a:ext uri="{FF2B5EF4-FFF2-40B4-BE49-F238E27FC236}">
                <a16:creationId xmlns:a16="http://schemas.microsoft.com/office/drawing/2014/main" id="{677051BA-5897-41FB-8401-ACF1031BE88C}"/>
              </a:ext>
            </a:extLst>
          </p:cNvPr>
          <p:cNvCxnSpPr>
            <a:cxnSpLocks/>
          </p:cNvCxnSpPr>
          <p:nvPr/>
        </p:nvCxnSpPr>
        <p:spPr>
          <a:xfrm>
            <a:off x="7759695" y="621953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gyenes összekötő nyíllal 54">
            <a:extLst>
              <a:ext uri="{FF2B5EF4-FFF2-40B4-BE49-F238E27FC236}">
                <a16:creationId xmlns:a16="http://schemas.microsoft.com/office/drawing/2014/main" id="{6643B9A1-2809-439F-A160-E83F0709BAE0}"/>
              </a:ext>
            </a:extLst>
          </p:cNvPr>
          <p:cNvCxnSpPr>
            <a:cxnSpLocks/>
          </p:cNvCxnSpPr>
          <p:nvPr/>
        </p:nvCxnSpPr>
        <p:spPr>
          <a:xfrm flipH="1" flipV="1">
            <a:off x="6038852" y="6571304"/>
            <a:ext cx="1720843" cy="302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gyenes összekötő nyíllal 56">
            <a:extLst>
              <a:ext uri="{FF2B5EF4-FFF2-40B4-BE49-F238E27FC236}">
                <a16:creationId xmlns:a16="http://schemas.microsoft.com/office/drawing/2014/main" id="{CF4AA5CE-AFE7-4A6A-AD45-3375D7ACBEE6}"/>
              </a:ext>
            </a:extLst>
          </p:cNvPr>
          <p:cNvCxnSpPr>
            <a:cxnSpLocks/>
          </p:cNvCxnSpPr>
          <p:nvPr/>
        </p:nvCxnSpPr>
        <p:spPr>
          <a:xfrm>
            <a:off x="8699491" y="621953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Egyenes összekötő nyíllal 57">
            <a:extLst>
              <a:ext uri="{FF2B5EF4-FFF2-40B4-BE49-F238E27FC236}">
                <a16:creationId xmlns:a16="http://schemas.microsoft.com/office/drawing/2014/main" id="{2E13B8A7-D00C-4693-8333-D72CE7113367}"/>
              </a:ext>
            </a:extLst>
          </p:cNvPr>
          <p:cNvCxnSpPr>
            <a:cxnSpLocks/>
          </p:cNvCxnSpPr>
          <p:nvPr/>
        </p:nvCxnSpPr>
        <p:spPr>
          <a:xfrm>
            <a:off x="10934699" y="6237946"/>
            <a:ext cx="0" cy="351768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gyenes összekötő nyíllal 58">
            <a:extLst>
              <a:ext uri="{FF2B5EF4-FFF2-40B4-BE49-F238E27FC236}">
                <a16:creationId xmlns:a16="http://schemas.microsoft.com/office/drawing/2014/main" id="{D13B7678-2CF5-4E4B-AB2B-8CD95E2EB5FC}"/>
              </a:ext>
            </a:extLst>
          </p:cNvPr>
          <p:cNvCxnSpPr>
            <a:cxnSpLocks/>
          </p:cNvCxnSpPr>
          <p:nvPr/>
        </p:nvCxnSpPr>
        <p:spPr>
          <a:xfrm flipH="1">
            <a:off x="8699492" y="6582418"/>
            <a:ext cx="2235207" cy="0"/>
          </a:xfrm>
          <a:prstGeom prst="straightConnector1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Szövegdoboz 43">
            <a:extLst>
              <a:ext uri="{FF2B5EF4-FFF2-40B4-BE49-F238E27FC236}">
                <a16:creationId xmlns:a16="http://schemas.microsoft.com/office/drawing/2014/main" id="{0036CE10-562A-4D26-9E48-22CBEDA101D2}"/>
              </a:ext>
            </a:extLst>
          </p:cNvPr>
          <p:cNvSpPr txBox="1"/>
          <p:nvPr/>
        </p:nvSpPr>
        <p:spPr>
          <a:xfrm>
            <a:off x="4816469" y="4676403"/>
            <a:ext cx="1454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 err="1">
                <a:solidFill>
                  <a:srgbClr val="FF0000"/>
                </a:solidFill>
              </a:rPr>
              <a:t>Switch</a:t>
            </a:r>
            <a:endParaRPr lang="hu-HU" b="1" dirty="0">
              <a:solidFill>
                <a:srgbClr val="FF0000"/>
              </a:solidFill>
            </a:endParaRPr>
          </a:p>
          <a:p>
            <a:pPr algn="ctr"/>
            <a:r>
              <a:rPr lang="hu-HU" b="1" dirty="0">
                <a:solidFill>
                  <a:srgbClr val="FF0000"/>
                </a:solidFill>
              </a:rPr>
              <a:t>L2 </a:t>
            </a:r>
            <a:r>
              <a:rPr lang="hu-HU" b="1" dirty="0" err="1">
                <a:solidFill>
                  <a:srgbClr val="FF0000"/>
                </a:solidFill>
              </a:rPr>
              <a:t>Gateway</a:t>
            </a:r>
            <a:endParaRPr lang="hu-HU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715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1823427-9BD0-47F3-B1B5-DAAACCB85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Wireshark</a:t>
            </a:r>
            <a:r>
              <a:rPr lang="hu-HU" dirty="0"/>
              <a:t> </a:t>
            </a:r>
            <a:r>
              <a:rPr lang="hu-HU" dirty="0" err="1"/>
              <a:t>demo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0ADCBC1-3128-40FC-9BAA-ECCB455D90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4471902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300C1A7-A5CF-448B-87A5-326B5C463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Overview</a:t>
            </a:r>
            <a:endParaRPr lang="hu-HU" dirty="0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B64D4F64-4C47-4CCA-851D-765783D095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do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characterize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network</a:t>
            </a:r>
            <a:r>
              <a:rPr lang="hu-HU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9926312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7659C63B-DFB5-47C2-950B-27BE82C40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72000"/>
            <a:ext cx="10515600" cy="160496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How long does it take for a packet to reach the destination</a:t>
            </a:r>
          </a:p>
          <a:p>
            <a:pPr marL="0" indent="0">
              <a:buNone/>
            </a:pPr>
            <a:r>
              <a:rPr lang="hu-HU" dirty="0"/>
              <a:t>	</a:t>
            </a:r>
            <a:r>
              <a:rPr lang="en-US" dirty="0"/>
              <a:t>What fraction of packets sent to a destination are dropped?</a:t>
            </a:r>
          </a:p>
          <a:p>
            <a:pPr marL="0" indent="0">
              <a:buNone/>
            </a:pPr>
            <a:r>
              <a:rPr lang="hu-HU" dirty="0"/>
              <a:t>		</a:t>
            </a:r>
            <a:r>
              <a:rPr lang="en-US" dirty="0"/>
              <a:t>At what rate is the destination receiving data from the source?</a:t>
            </a:r>
            <a:endParaRPr lang="hu-HU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054C6391-9759-4CEE-82ED-773B1DFDD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network </a:t>
            </a:r>
            <a:r>
              <a:rPr lang="en-US" i="1" dirty="0"/>
              <a:t>connection </a:t>
            </a:r>
            <a:r>
              <a:rPr lang="en-US" dirty="0"/>
              <a:t>is characterized by</a:t>
            </a:r>
            <a:br>
              <a:rPr lang="en-US" dirty="0"/>
            </a:br>
            <a:r>
              <a:rPr lang="en-US" dirty="0"/>
              <a:t>its </a:t>
            </a:r>
            <a:r>
              <a:rPr lang="en-US" dirty="0">
                <a:solidFill>
                  <a:srgbClr val="FF0000"/>
                </a:solidFill>
              </a:rPr>
              <a:t>delay</a:t>
            </a:r>
            <a:r>
              <a:rPr lang="en-US" dirty="0"/>
              <a:t>, </a:t>
            </a:r>
            <a:r>
              <a:rPr lang="en-US" dirty="0">
                <a:solidFill>
                  <a:srgbClr val="FF0000"/>
                </a:solidFill>
              </a:rPr>
              <a:t>loss rate </a:t>
            </a:r>
            <a:r>
              <a:rPr lang="en-US" dirty="0"/>
              <a:t>and </a:t>
            </a:r>
            <a:r>
              <a:rPr lang="en-US" dirty="0">
                <a:solidFill>
                  <a:srgbClr val="FF0000"/>
                </a:solidFill>
              </a:rPr>
              <a:t>throughput</a:t>
            </a:r>
            <a:endParaRPr lang="hu-HU" dirty="0">
              <a:solidFill>
                <a:srgbClr val="FF0000"/>
              </a:solidFill>
            </a:endParaRPr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C46BEF9E-9FBA-4FF5-9E80-4D52C8660592}"/>
              </a:ext>
            </a:extLst>
          </p:cNvPr>
          <p:cNvSpPr/>
          <p:nvPr/>
        </p:nvSpPr>
        <p:spPr>
          <a:xfrm>
            <a:off x="838198" y="2399488"/>
            <a:ext cx="2743200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>
                <a:solidFill>
                  <a:schemeClr val="tx1"/>
                </a:solidFill>
              </a:rPr>
              <a:t>delay</a:t>
            </a:r>
            <a:endParaRPr lang="hu-HU" b="1" dirty="0">
              <a:solidFill>
                <a:schemeClr val="tx1"/>
              </a:solidFill>
            </a:endParaRP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AEDF8DE5-B3AE-48A5-8CED-9414973618D6}"/>
              </a:ext>
            </a:extLst>
          </p:cNvPr>
          <p:cNvSpPr/>
          <p:nvPr/>
        </p:nvSpPr>
        <p:spPr>
          <a:xfrm>
            <a:off x="8610602" y="2399488"/>
            <a:ext cx="2743200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>
                <a:solidFill>
                  <a:schemeClr val="tx1"/>
                </a:solidFill>
              </a:rPr>
              <a:t>throughput</a:t>
            </a:r>
            <a:endParaRPr lang="hu-HU" b="1" dirty="0">
              <a:solidFill>
                <a:schemeClr val="tx1"/>
              </a:solidFill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59C948F7-929E-46C4-AC8A-6E6F16DAC39C}"/>
              </a:ext>
            </a:extLst>
          </p:cNvPr>
          <p:cNvSpPr/>
          <p:nvPr/>
        </p:nvSpPr>
        <p:spPr>
          <a:xfrm>
            <a:off x="4724400" y="2399488"/>
            <a:ext cx="2743200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>
                <a:solidFill>
                  <a:schemeClr val="tx1"/>
                </a:solidFill>
              </a:rPr>
              <a:t>loss</a:t>
            </a:r>
            <a:endParaRPr lang="hu-HU" b="1" dirty="0">
              <a:solidFill>
                <a:schemeClr val="tx1"/>
              </a:solidFill>
            </a:endParaRPr>
          </a:p>
        </p:txBody>
      </p:sp>
      <p:pic>
        <p:nvPicPr>
          <p:cNvPr id="7170" name="Picture 2" descr="Related image">
            <a:extLst>
              <a:ext uri="{FF2B5EF4-FFF2-40B4-BE49-F238E27FC236}">
                <a16:creationId xmlns:a16="http://schemas.microsoft.com/office/drawing/2014/main" id="{340C43A5-88D5-432D-92D8-73364646F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0198" y="2500276"/>
            <a:ext cx="7112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809AE820-B9C4-4B95-99B3-E98A80088F01}"/>
              </a:ext>
            </a:extLst>
          </p:cNvPr>
          <p:cNvGrpSpPr/>
          <p:nvPr/>
        </p:nvGrpSpPr>
        <p:grpSpPr>
          <a:xfrm>
            <a:off x="6616700" y="2500276"/>
            <a:ext cx="711200" cy="711200"/>
            <a:chOff x="5842000" y="1600200"/>
            <a:chExt cx="711200" cy="711200"/>
          </a:xfrm>
        </p:grpSpPr>
        <p:sp>
          <p:nvSpPr>
            <p:cNvPr id="8" name="Téglalap 7">
              <a:extLst>
                <a:ext uri="{FF2B5EF4-FFF2-40B4-BE49-F238E27FC236}">
                  <a16:creationId xmlns:a16="http://schemas.microsoft.com/office/drawing/2014/main" id="{9767840E-C6D3-4F54-8053-9FC177AA6A0F}"/>
                </a:ext>
              </a:extLst>
            </p:cNvPr>
            <p:cNvSpPr/>
            <p:nvPr/>
          </p:nvSpPr>
          <p:spPr>
            <a:xfrm>
              <a:off x="5842000" y="1600200"/>
              <a:ext cx="254000" cy="25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0" name="Téglalap 9">
              <a:extLst>
                <a:ext uri="{FF2B5EF4-FFF2-40B4-BE49-F238E27FC236}">
                  <a16:creationId xmlns:a16="http://schemas.microsoft.com/office/drawing/2014/main" id="{D24BCA01-26EE-47D6-8383-AF2FB034E899}"/>
                </a:ext>
              </a:extLst>
            </p:cNvPr>
            <p:cNvSpPr/>
            <p:nvPr/>
          </p:nvSpPr>
          <p:spPr>
            <a:xfrm>
              <a:off x="5994400" y="1752600"/>
              <a:ext cx="254000" cy="25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1" name="Téglalap 10">
              <a:extLst>
                <a:ext uri="{FF2B5EF4-FFF2-40B4-BE49-F238E27FC236}">
                  <a16:creationId xmlns:a16="http://schemas.microsoft.com/office/drawing/2014/main" id="{6AD7F108-51C0-4380-89AE-5A5A2C549BDA}"/>
                </a:ext>
              </a:extLst>
            </p:cNvPr>
            <p:cNvSpPr/>
            <p:nvPr/>
          </p:nvSpPr>
          <p:spPr>
            <a:xfrm>
              <a:off x="6146800" y="1905000"/>
              <a:ext cx="254000" cy="25400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2" name="Téglalap 11">
              <a:extLst>
                <a:ext uri="{FF2B5EF4-FFF2-40B4-BE49-F238E27FC236}">
                  <a16:creationId xmlns:a16="http://schemas.microsoft.com/office/drawing/2014/main" id="{2048DC37-8185-4CEF-A318-FC178B9C3135}"/>
                </a:ext>
              </a:extLst>
            </p:cNvPr>
            <p:cNvSpPr/>
            <p:nvPr/>
          </p:nvSpPr>
          <p:spPr>
            <a:xfrm>
              <a:off x="6299200" y="2057400"/>
              <a:ext cx="254000" cy="25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pic>
        <p:nvPicPr>
          <p:cNvPr id="7172" name="Picture 4" descr="Image result for speed meter icon">
            <a:extLst>
              <a:ext uri="{FF2B5EF4-FFF2-40B4-BE49-F238E27FC236}">
                <a16:creationId xmlns:a16="http://schemas.microsoft.com/office/drawing/2014/main" id="{94D6C23F-F0A8-49B5-AC3D-5839B29F0E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200" y="2512976"/>
            <a:ext cx="698500" cy="69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0587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C46BEF9E-9FBA-4FF5-9E80-4D52C8660592}"/>
              </a:ext>
            </a:extLst>
          </p:cNvPr>
          <p:cNvSpPr/>
          <p:nvPr/>
        </p:nvSpPr>
        <p:spPr>
          <a:xfrm>
            <a:off x="838198" y="2399488"/>
            <a:ext cx="2743200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>
                <a:solidFill>
                  <a:schemeClr val="tx1"/>
                </a:solidFill>
              </a:rPr>
              <a:t>delay</a:t>
            </a:r>
            <a:endParaRPr lang="hu-HU" b="1" dirty="0">
              <a:solidFill>
                <a:schemeClr val="tx1"/>
              </a:solidFill>
            </a:endParaRPr>
          </a:p>
        </p:txBody>
      </p:sp>
      <p:pic>
        <p:nvPicPr>
          <p:cNvPr id="7170" name="Picture 2" descr="Related image">
            <a:extLst>
              <a:ext uri="{FF2B5EF4-FFF2-40B4-BE49-F238E27FC236}">
                <a16:creationId xmlns:a16="http://schemas.microsoft.com/office/drawing/2014/main" id="{340C43A5-88D5-432D-92D8-73364646F2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0198" y="2500276"/>
            <a:ext cx="7112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ím 12">
            <a:extLst>
              <a:ext uri="{FF2B5EF4-FFF2-40B4-BE49-F238E27FC236}">
                <a16:creationId xmlns:a16="http://schemas.microsoft.com/office/drawing/2014/main" id="{8ABB0673-D783-4005-A467-CBC65714E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Delay</a:t>
            </a:r>
            <a:endParaRPr lang="hu-HU" dirty="0"/>
          </a:p>
        </p:txBody>
      </p:sp>
      <p:sp>
        <p:nvSpPr>
          <p:cNvPr id="15" name="Tartalom helye 14">
            <a:extLst>
              <a:ext uri="{FF2B5EF4-FFF2-40B4-BE49-F238E27FC236}">
                <a16:creationId xmlns:a16="http://schemas.microsoft.com/office/drawing/2014/main" id="{CB614FEA-6C8D-49FE-9003-C514FE17B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0441145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6629FE79-1B6A-43D4-916B-E8CAA318B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	</a:t>
            </a:r>
            <a:r>
              <a:rPr lang="hu-HU" b="1" dirty="0" err="1"/>
              <a:t>transmission</a:t>
            </a:r>
            <a:r>
              <a:rPr lang="hu-HU" dirty="0"/>
              <a:t> </a:t>
            </a:r>
            <a:r>
              <a:rPr lang="hu-HU" dirty="0" err="1"/>
              <a:t>delay</a:t>
            </a:r>
            <a:endParaRPr lang="hu-HU" dirty="0"/>
          </a:p>
          <a:p>
            <a:pPr marL="0" indent="0">
              <a:buNone/>
            </a:pPr>
            <a:r>
              <a:rPr lang="hu-HU" dirty="0"/>
              <a:t>    +	</a:t>
            </a:r>
            <a:r>
              <a:rPr lang="hu-HU" b="1" dirty="0" err="1"/>
              <a:t>propagation</a:t>
            </a:r>
            <a:r>
              <a:rPr lang="hu-HU" dirty="0"/>
              <a:t> </a:t>
            </a:r>
            <a:r>
              <a:rPr lang="hu-HU" dirty="0" err="1"/>
              <a:t>delay</a:t>
            </a:r>
            <a:endParaRPr lang="hu-HU" dirty="0"/>
          </a:p>
          <a:p>
            <a:pPr marL="0" indent="0">
              <a:buNone/>
            </a:pPr>
            <a:r>
              <a:rPr lang="hu-HU" dirty="0"/>
              <a:t>    +	</a:t>
            </a:r>
            <a:r>
              <a:rPr lang="hu-HU" b="1" dirty="0" err="1"/>
              <a:t>processing</a:t>
            </a:r>
            <a:r>
              <a:rPr lang="hu-HU" dirty="0"/>
              <a:t> </a:t>
            </a:r>
            <a:r>
              <a:rPr lang="hu-HU" dirty="0" err="1"/>
              <a:t>delay</a:t>
            </a:r>
            <a:endParaRPr lang="hu-HU" dirty="0"/>
          </a:p>
          <a:p>
            <a:pPr marL="0" indent="0">
              <a:buNone/>
            </a:pPr>
            <a:r>
              <a:rPr lang="hu-HU" dirty="0"/>
              <a:t>    +	</a:t>
            </a:r>
            <a:r>
              <a:rPr lang="hu-HU" b="1" dirty="0" err="1"/>
              <a:t>queueing</a:t>
            </a:r>
            <a:r>
              <a:rPr lang="hu-HU" dirty="0"/>
              <a:t> </a:t>
            </a:r>
            <a:r>
              <a:rPr lang="hu-HU" dirty="0" err="1"/>
              <a:t>delay</a:t>
            </a: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    =	</a:t>
            </a:r>
            <a:r>
              <a:rPr lang="hu-HU" b="1" dirty="0" err="1"/>
              <a:t>total</a:t>
            </a:r>
            <a:r>
              <a:rPr lang="hu-HU" dirty="0"/>
              <a:t> </a:t>
            </a:r>
            <a:r>
              <a:rPr lang="hu-HU" dirty="0" err="1"/>
              <a:t>delay</a:t>
            </a:r>
            <a:endParaRPr lang="hu-HU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28388982-7477-4594-B5A1-CF8FD083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Each packet suffers from several types of delays</a:t>
            </a:r>
            <a:br>
              <a:rPr lang="en-US" dirty="0"/>
            </a:br>
            <a:r>
              <a:rPr lang="en-US" dirty="0"/>
              <a:t>at </a:t>
            </a:r>
            <a:r>
              <a:rPr lang="en-US" i="1" dirty="0"/>
              <a:t>each node </a:t>
            </a:r>
            <a:r>
              <a:rPr lang="en-US" dirty="0"/>
              <a:t>along the path</a:t>
            </a:r>
            <a:endParaRPr lang="hu-HU" dirty="0"/>
          </a:p>
        </p:txBody>
      </p:sp>
      <p:cxnSp>
        <p:nvCxnSpPr>
          <p:cNvPr id="5" name="Egyenes összekötő 4">
            <a:extLst>
              <a:ext uri="{FF2B5EF4-FFF2-40B4-BE49-F238E27FC236}">
                <a16:creationId xmlns:a16="http://schemas.microsoft.com/office/drawing/2014/main" id="{105D76F5-6331-4BA9-AA6C-9D079B9823D7}"/>
              </a:ext>
            </a:extLst>
          </p:cNvPr>
          <p:cNvCxnSpPr>
            <a:cxnSpLocks/>
            <a:stCxn id="2" idx="1"/>
          </p:cNvCxnSpPr>
          <p:nvPr/>
        </p:nvCxnSpPr>
        <p:spPr>
          <a:xfrm>
            <a:off x="838200" y="3880162"/>
            <a:ext cx="38354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Bal oldali kapcsos zárójel 6">
            <a:extLst>
              <a:ext uri="{FF2B5EF4-FFF2-40B4-BE49-F238E27FC236}">
                <a16:creationId xmlns:a16="http://schemas.microsoft.com/office/drawing/2014/main" id="{275846B5-A88C-4C53-8C59-D7A4AF31BECF}"/>
              </a:ext>
            </a:extLst>
          </p:cNvPr>
          <p:cNvSpPr/>
          <p:nvPr/>
        </p:nvSpPr>
        <p:spPr>
          <a:xfrm rot="10800000">
            <a:off x="5029200" y="1672260"/>
            <a:ext cx="406400" cy="867740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Bal oldali kapcsos zárójel 7">
            <a:extLst>
              <a:ext uri="{FF2B5EF4-FFF2-40B4-BE49-F238E27FC236}">
                <a16:creationId xmlns:a16="http://schemas.microsoft.com/office/drawing/2014/main" id="{C4A74539-A9F5-45A4-BB46-EF7C25ED2747}"/>
              </a:ext>
            </a:extLst>
          </p:cNvPr>
          <p:cNvSpPr/>
          <p:nvPr/>
        </p:nvSpPr>
        <p:spPr>
          <a:xfrm rot="10800000">
            <a:off x="5029200" y="2628901"/>
            <a:ext cx="406400" cy="867740"/>
          </a:xfrm>
          <a:prstGeom prst="lef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24DAC053-BEAF-4702-9183-F3851657F9C3}"/>
              </a:ext>
            </a:extLst>
          </p:cNvPr>
          <p:cNvSpPr txBox="1"/>
          <p:nvPr/>
        </p:nvSpPr>
        <p:spPr>
          <a:xfrm>
            <a:off x="5651500" y="1921464"/>
            <a:ext cx="370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due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b="1" dirty="0"/>
              <a:t>link </a:t>
            </a:r>
            <a:r>
              <a:rPr lang="hu-HU" b="1" dirty="0" err="1"/>
              <a:t>properties</a:t>
            </a:r>
            <a:endParaRPr lang="hu-HU" b="1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B35902AE-E17B-4FD7-BB5E-2017D17F3204}"/>
              </a:ext>
            </a:extLst>
          </p:cNvPr>
          <p:cNvSpPr txBox="1"/>
          <p:nvPr/>
        </p:nvSpPr>
        <p:spPr>
          <a:xfrm>
            <a:off x="5651500" y="2878105"/>
            <a:ext cx="370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due to </a:t>
            </a:r>
            <a:r>
              <a:rPr lang="en-US" b="1" dirty="0"/>
              <a:t>traffic mix &amp; switch internals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20068970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6629FE79-1B6A-43D4-916B-E8CAA318B6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	</a:t>
            </a:r>
            <a:r>
              <a:rPr lang="hu-HU" b="1" dirty="0" err="1"/>
              <a:t>transmission</a:t>
            </a:r>
            <a:r>
              <a:rPr lang="hu-HU" dirty="0"/>
              <a:t> </a:t>
            </a:r>
            <a:r>
              <a:rPr lang="hu-HU" dirty="0" err="1"/>
              <a:t>delay</a:t>
            </a:r>
            <a:endParaRPr lang="hu-HU" dirty="0"/>
          </a:p>
          <a:p>
            <a:pPr marL="0" indent="0">
              <a:buNone/>
            </a:pPr>
            <a:r>
              <a:rPr lang="hu-HU" dirty="0"/>
              <a:t>    +	</a:t>
            </a:r>
            <a:r>
              <a:rPr lang="hu-HU" b="1" dirty="0" err="1"/>
              <a:t>propagation</a:t>
            </a:r>
            <a:r>
              <a:rPr lang="hu-HU" dirty="0"/>
              <a:t> </a:t>
            </a:r>
            <a:r>
              <a:rPr lang="hu-HU" dirty="0" err="1"/>
              <a:t>delay</a:t>
            </a:r>
            <a:endParaRPr lang="hu-HU" dirty="0"/>
          </a:p>
          <a:p>
            <a:pPr marL="0" indent="0">
              <a:buNone/>
            </a:pPr>
            <a:r>
              <a:rPr lang="hu-HU" strike="sngStrike" dirty="0"/>
              <a:t>    +	</a:t>
            </a:r>
            <a:r>
              <a:rPr lang="hu-HU" b="1" strike="sngStrike" dirty="0" err="1"/>
              <a:t>processing</a:t>
            </a:r>
            <a:r>
              <a:rPr lang="hu-HU" strike="sngStrike" dirty="0"/>
              <a:t> </a:t>
            </a:r>
            <a:r>
              <a:rPr lang="hu-HU" strike="sngStrike" dirty="0" err="1"/>
              <a:t>delay</a:t>
            </a:r>
            <a:endParaRPr lang="hu-HU" strike="sngStrike" dirty="0"/>
          </a:p>
          <a:p>
            <a:pPr marL="0" indent="0">
              <a:buNone/>
            </a:pPr>
            <a:r>
              <a:rPr lang="hu-HU" dirty="0"/>
              <a:t>    +	</a:t>
            </a:r>
            <a:r>
              <a:rPr lang="hu-HU" b="1" dirty="0" err="1"/>
              <a:t>queueing</a:t>
            </a:r>
            <a:r>
              <a:rPr lang="hu-HU" dirty="0"/>
              <a:t> </a:t>
            </a:r>
            <a:r>
              <a:rPr lang="hu-HU" dirty="0" err="1"/>
              <a:t>delay</a:t>
            </a: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    =	</a:t>
            </a:r>
            <a:r>
              <a:rPr lang="hu-HU" b="1" dirty="0" err="1"/>
              <a:t>total</a:t>
            </a:r>
            <a:r>
              <a:rPr lang="hu-HU" dirty="0"/>
              <a:t> </a:t>
            </a:r>
            <a:r>
              <a:rPr lang="hu-HU" dirty="0" err="1"/>
              <a:t>delay</a:t>
            </a:r>
            <a:endParaRPr lang="hu-HU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28388982-7477-4594-B5A1-CF8FD0839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Each packet suffers from several types of delays</a:t>
            </a:r>
            <a:br>
              <a:rPr lang="en-US" dirty="0"/>
            </a:br>
            <a:r>
              <a:rPr lang="en-US" dirty="0"/>
              <a:t>at </a:t>
            </a:r>
            <a:r>
              <a:rPr lang="en-US" i="1" dirty="0"/>
              <a:t>each node </a:t>
            </a:r>
            <a:r>
              <a:rPr lang="en-US" dirty="0"/>
              <a:t>along the path</a:t>
            </a:r>
            <a:endParaRPr lang="hu-HU" dirty="0"/>
          </a:p>
        </p:txBody>
      </p:sp>
      <p:cxnSp>
        <p:nvCxnSpPr>
          <p:cNvPr id="5" name="Egyenes összekötő 4">
            <a:extLst>
              <a:ext uri="{FF2B5EF4-FFF2-40B4-BE49-F238E27FC236}">
                <a16:creationId xmlns:a16="http://schemas.microsoft.com/office/drawing/2014/main" id="{105D76F5-6331-4BA9-AA6C-9D079B9823D7}"/>
              </a:ext>
            </a:extLst>
          </p:cNvPr>
          <p:cNvCxnSpPr>
            <a:cxnSpLocks/>
            <a:stCxn id="2" idx="1"/>
          </p:cNvCxnSpPr>
          <p:nvPr/>
        </p:nvCxnSpPr>
        <p:spPr>
          <a:xfrm>
            <a:off x="838200" y="3880162"/>
            <a:ext cx="383540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zövegdoboz 8">
            <a:extLst>
              <a:ext uri="{FF2B5EF4-FFF2-40B4-BE49-F238E27FC236}">
                <a16:creationId xmlns:a16="http://schemas.microsoft.com/office/drawing/2014/main" id="{24DAC053-BEAF-4702-9183-F3851657F9C3}"/>
              </a:ext>
            </a:extLst>
          </p:cNvPr>
          <p:cNvSpPr txBox="1"/>
          <p:nvPr/>
        </p:nvSpPr>
        <p:spPr>
          <a:xfrm>
            <a:off x="4673600" y="2614733"/>
            <a:ext cx="370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 err="1">
                <a:solidFill>
                  <a:srgbClr val="FF0000"/>
                </a:solidFill>
              </a:rPr>
              <a:t>tend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to</a:t>
            </a:r>
            <a:r>
              <a:rPr lang="hu-HU" b="1" dirty="0">
                <a:solidFill>
                  <a:srgbClr val="FF0000"/>
                </a:solidFill>
              </a:rPr>
              <a:t> be </a:t>
            </a:r>
            <a:r>
              <a:rPr lang="hu-HU" b="1" dirty="0" err="1">
                <a:solidFill>
                  <a:srgbClr val="FF0000"/>
                </a:solidFill>
              </a:rPr>
              <a:t>tiny</a:t>
            </a:r>
            <a:endParaRPr lang="hu-HU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2423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Ellipszis 45">
            <a:extLst>
              <a:ext uri="{FF2B5EF4-FFF2-40B4-BE49-F238E27FC236}">
                <a16:creationId xmlns:a16="http://schemas.microsoft.com/office/drawing/2014/main" id="{F14E1122-0E7B-49D5-B328-16F044F18B92}"/>
              </a:ext>
            </a:extLst>
          </p:cNvPr>
          <p:cNvSpPr/>
          <p:nvPr/>
        </p:nvSpPr>
        <p:spPr>
          <a:xfrm>
            <a:off x="5404554" y="1022658"/>
            <a:ext cx="3321757" cy="2131165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8" name="Ellipszis 47">
            <a:extLst>
              <a:ext uri="{FF2B5EF4-FFF2-40B4-BE49-F238E27FC236}">
                <a16:creationId xmlns:a16="http://schemas.microsoft.com/office/drawing/2014/main" id="{71109D5D-575D-4AE5-9F14-9DA387946C9E}"/>
              </a:ext>
            </a:extLst>
          </p:cNvPr>
          <p:cNvSpPr/>
          <p:nvPr/>
        </p:nvSpPr>
        <p:spPr>
          <a:xfrm>
            <a:off x="7119054" y="3704178"/>
            <a:ext cx="3321757" cy="3153821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0" name="Ellipszis 49">
            <a:extLst>
              <a:ext uri="{FF2B5EF4-FFF2-40B4-BE49-F238E27FC236}">
                <a16:creationId xmlns:a16="http://schemas.microsoft.com/office/drawing/2014/main" id="{F1E69A61-B927-4352-AE6C-EF3513BCFDE4}"/>
              </a:ext>
            </a:extLst>
          </p:cNvPr>
          <p:cNvSpPr/>
          <p:nvPr/>
        </p:nvSpPr>
        <p:spPr>
          <a:xfrm>
            <a:off x="885821" y="4094233"/>
            <a:ext cx="4622101" cy="2436196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" name="Ellipszis 1">
            <a:extLst>
              <a:ext uri="{FF2B5EF4-FFF2-40B4-BE49-F238E27FC236}">
                <a16:creationId xmlns:a16="http://schemas.microsoft.com/office/drawing/2014/main" id="{4607D0DC-08A0-4682-9BA5-5CA564AE6AED}"/>
              </a:ext>
            </a:extLst>
          </p:cNvPr>
          <p:cNvSpPr/>
          <p:nvPr/>
        </p:nvSpPr>
        <p:spPr>
          <a:xfrm>
            <a:off x="587022" y="1027289"/>
            <a:ext cx="4258732" cy="2131165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25" name="Egyenes összekötő 24">
            <a:extLst>
              <a:ext uri="{FF2B5EF4-FFF2-40B4-BE49-F238E27FC236}">
                <a16:creationId xmlns:a16="http://schemas.microsoft.com/office/drawing/2014/main" id="{00209BD9-61A3-4101-9908-0A951D6454E1}"/>
              </a:ext>
            </a:extLst>
          </p:cNvPr>
          <p:cNvCxnSpPr/>
          <p:nvPr/>
        </p:nvCxnSpPr>
        <p:spPr>
          <a:xfrm flipV="1">
            <a:off x="4080933" y="2153355"/>
            <a:ext cx="1783644" cy="471311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gyenes összekötő 25">
            <a:extLst>
              <a:ext uri="{FF2B5EF4-FFF2-40B4-BE49-F238E27FC236}">
                <a16:creationId xmlns:a16="http://schemas.microsoft.com/office/drawing/2014/main" id="{497D9E2C-50AA-4A99-B92B-F7B7CE05C98C}"/>
              </a:ext>
            </a:extLst>
          </p:cNvPr>
          <p:cNvCxnSpPr>
            <a:cxnSpLocks/>
          </p:cNvCxnSpPr>
          <p:nvPr/>
        </p:nvCxnSpPr>
        <p:spPr>
          <a:xfrm>
            <a:off x="4080933" y="2632322"/>
            <a:ext cx="417689" cy="1984833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gyenes összekötő 28">
            <a:extLst>
              <a:ext uri="{FF2B5EF4-FFF2-40B4-BE49-F238E27FC236}">
                <a16:creationId xmlns:a16="http://schemas.microsoft.com/office/drawing/2014/main" id="{1712309C-0BA3-4E3E-9A39-9E9DB21673C8}"/>
              </a:ext>
            </a:extLst>
          </p:cNvPr>
          <p:cNvCxnSpPr>
            <a:cxnSpLocks/>
          </p:cNvCxnSpPr>
          <p:nvPr/>
        </p:nvCxnSpPr>
        <p:spPr>
          <a:xfrm flipV="1">
            <a:off x="4515556" y="2192460"/>
            <a:ext cx="1349021" cy="241704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gyenes összekötő 31">
            <a:extLst>
              <a:ext uri="{FF2B5EF4-FFF2-40B4-BE49-F238E27FC236}">
                <a16:creationId xmlns:a16="http://schemas.microsoft.com/office/drawing/2014/main" id="{9C877DC6-FF92-49B3-AEC3-5BFA7F632952}"/>
              </a:ext>
            </a:extLst>
          </p:cNvPr>
          <p:cNvCxnSpPr>
            <a:cxnSpLocks/>
          </p:cNvCxnSpPr>
          <p:nvPr/>
        </p:nvCxnSpPr>
        <p:spPr>
          <a:xfrm>
            <a:off x="4450644" y="4653032"/>
            <a:ext cx="3587044" cy="359234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gyenes összekötő 33">
            <a:extLst>
              <a:ext uri="{FF2B5EF4-FFF2-40B4-BE49-F238E27FC236}">
                <a16:creationId xmlns:a16="http://schemas.microsoft.com/office/drawing/2014/main" id="{5B1100ED-86B6-488A-987F-4F22E8A4CD15}"/>
              </a:ext>
            </a:extLst>
          </p:cNvPr>
          <p:cNvCxnSpPr>
            <a:cxnSpLocks/>
          </p:cNvCxnSpPr>
          <p:nvPr/>
        </p:nvCxnSpPr>
        <p:spPr>
          <a:xfrm>
            <a:off x="5864577" y="2160507"/>
            <a:ext cx="2173111" cy="2851759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gyenes összekötő 36">
            <a:extLst>
              <a:ext uri="{FF2B5EF4-FFF2-40B4-BE49-F238E27FC236}">
                <a16:creationId xmlns:a16="http://schemas.microsoft.com/office/drawing/2014/main" id="{1940E72E-D22A-4F67-AD79-9D5F0CF9E876}"/>
              </a:ext>
            </a:extLst>
          </p:cNvPr>
          <p:cNvCxnSpPr>
            <a:cxnSpLocks/>
          </p:cNvCxnSpPr>
          <p:nvPr/>
        </p:nvCxnSpPr>
        <p:spPr>
          <a:xfrm>
            <a:off x="3364088" y="1319987"/>
            <a:ext cx="705556" cy="1276458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gyenes összekötő 38">
            <a:extLst>
              <a:ext uri="{FF2B5EF4-FFF2-40B4-BE49-F238E27FC236}">
                <a16:creationId xmlns:a16="http://schemas.microsoft.com/office/drawing/2014/main" id="{CA970173-F12F-4E5D-AE75-D2161394B6E1}"/>
              </a:ext>
            </a:extLst>
          </p:cNvPr>
          <p:cNvCxnSpPr>
            <a:cxnSpLocks/>
          </p:cNvCxnSpPr>
          <p:nvPr/>
        </p:nvCxnSpPr>
        <p:spPr>
          <a:xfrm>
            <a:off x="2812345" y="1579225"/>
            <a:ext cx="1251656" cy="1095431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Egyenes összekötő 40">
            <a:extLst>
              <a:ext uri="{FF2B5EF4-FFF2-40B4-BE49-F238E27FC236}">
                <a16:creationId xmlns:a16="http://schemas.microsoft.com/office/drawing/2014/main" id="{F9E10B5F-9098-43CD-82CC-6A08149BDB57}"/>
              </a:ext>
            </a:extLst>
          </p:cNvPr>
          <p:cNvCxnSpPr>
            <a:cxnSpLocks/>
          </p:cNvCxnSpPr>
          <p:nvPr/>
        </p:nvCxnSpPr>
        <p:spPr>
          <a:xfrm>
            <a:off x="1281288" y="1478437"/>
            <a:ext cx="2780597" cy="1157113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gyenes összekötő 42">
            <a:extLst>
              <a:ext uri="{FF2B5EF4-FFF2-40B4-BE49-F238E27FC236}">
                <a16:creationId xmlns:a16="http://schemas.microsoft.com/office/drawing/2014/main" id="{3BCDCA68-FF41-4F5F-9492-262A2942407D}"/>
              </a:ext>
            </a:extLst>
          </p:cNvPr>
          <p:cNvCxnSpPr>
            <a:cxnSpLocks/>
          </p:cNvCxnSpPr>
          <p:nvPr/>
        </p:nvCxnSpPr>
        <p:spPr>
          <a:xfrm>
            <a:off x="1440040" y="2519634"/>
            <a:ext cx="2586567" cy="125916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gyenes összekötő 44">
            <a:extLst>
              <a:ext uri="{FF2B5EF4-FFF2-40B4-BE49-F238E27FC236}">
                <a16:creationId xmlns:a16="http://schemas.microsoft.com/office/drawing/2014/main" id="{6B64D8DE-8E34-4758-89F2-806545FD6E24}"/>
              </a:ext>
            </a:extLst>
          </p:cNvPr>
          <p:cNvCxnSpPr>
            <a:cxnSpLocks/>
          </p:cNvCxnSpPr>
          <p:nvPr/>
        </p:nvCxnSpPr>
        <p:spPr>
          <a:xfrm flipV="1">
            <a:off x="2729089" y="4666207"/>
            <a:ext cx="1778000" cy="148503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gyenes összekötő 46">
            <a:extLst>
              <a:ext uri="{FF2B5EF4-FFF2-40B4-BE49-F238E27FC236}">
                <a16:creationId xmlns:a16="http://schemas.microsoft.com/office/drawing/2014/main" id="{5207F415-98F1-40F9-9B33-C94DC17D0D58}"/>
              </a:ext>
            </a:extLst>
          </p:cNvPr>
          <p:cNvCxnSpPr>
            <a:cxnSpLocks/>
          </p:cNvCxnSpPr>
          <p:nvPr/>
        </p:nvCxnSpPr>
        <p:spPr>
          <a:xfrm flipV="1">
            <a:off x="1619957" y="4660688"/>
            <a:ext cx="2935111" cy="1277460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gyenes összekötő 48">
            <a:extLst>
              <a:ext uri="{FF2B5EF4-FFF2-40B4-BE49-F238E27FC236}">
                <a16:creationId xmlns:a16="http://schemas.microsoft.com/office/drawing/2014/main" id="{184754A3-50B1-45AC-B038-6773ACB50D9B}"/>
              </a:ext>
            </a:extLst>
          </p:cNvPr>
          <p:cNvCxnSpPr>
            <a:cxnSpLocks/>
          </p:cNvCxnSpPr>
          <p:nvPr/>
        </p:nvCxnSpPr>
        <p:spPr>
          <a:xfrm flipV="1">
            <a:off x="3747910" y="4689794"/>
            <a:ext cx="767646" cy="1094949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gyenes összekötő 50">
            <a:extLst>
              <a:ext uri="{FF2B5EF4-FFF2-40B4-BE49-F238E27FC236}">
                <a16:creationId xmlns:a16="http://schemas.microsoft.com/office/drawing/2014/main" id="{218DE579-A7C7-42E5-998A-54852E409EDD}"/>
              </a:ext>
            </a:extLst>
          </p:cNvPr>
          <p:cNvCxnSpPr>
            <a:cxnSpLocks/>
          </p:cNvCxnSpPr>
          <p:nvPr/>
        </p:nvCxnSpPr>
        <p:spPr>
          <a:xfrm flipH="1" flipV="1">
            <a:off x="4543777" y="4628539"/>
            <a:ext cx="301977" cy="997753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Egyenes összekötő 52">
            <a:extLst>
              <a:ext uri="{FF2B5EF4-FFF2-40B4-BE49-F238E27FC236}">
                <a16:creationId xmlns:a16="http://schemas.microsoft.com/office/drawing/2014/main" id="{73CA028A-0E6D-40BD-937E-7AE2C82534B5}"/>
              </a:ext>
            </a:extLst>
          </p:cNvPr>
          <p:cNvCxnSpPr>
            <a:cxnSpLocks/>
          </p:cNvCxnSpPr>
          <p:nvPr/>
        </p:nvCxnSpPr>
        <p:spPr>
          <a:xfrm flipV="1">
            <a:off x="5864577" y="1500224"/>
            <a:ext cx="379589" cy="717231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Egyenes összekötő 54">
            <a:extLst>
              <a:ext uri="{FF2B5EF4-FFF2-40B4-BE49-F238E27FC236}">
                <a16:creationId xmlns:a16="http://schemas.microsoft.com/office/drawing/2014/main" id="{E3919BEC-2D76-4814-BD9D-7E163D5FD981}"/>
              </a:ext>
            </a:extLst>
          </p:cNvPr>
          <p:cNvCxnSpPr>
            <a:cxnSpLocks/>
          </p:cNvCxnSpPr>
          <p:nvPr/>
        </p:nvCxnSpPr>
        <p:spPr>
          <a:xfrm flipV="1">
            <a:off x="5870221" y="1886752"/>
            <a:ext cx="953911" cy="254793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Egyenes összekötő 56">
            <a:extLst>
              <a:ext uri="{FF2B5EF4-FFF2-40B4-BE49-F238E27FC236}">
                <a16:creationId xmlns:a16="http://schemas.microsoft.com/office/drawing/2014/main" id="{DC585E08-64DC-4602-932E-7C6B30AC55CA}"/>
              </a:ext>
            </a:extLst>
          </p:cNvPr>
          <p:cNvCxnSpPr>
            <a:cxnSpLocks/>
          </p:cNvCxnSpPr>
          <p:nvPr/>
        </p:nvCxnSpPr>
        <p:spPr>
          <a:xfrm>
            <a:off x="5805310" y="2195274"/>
            <a:ext cx="1538112" cy="688234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Egyenes összekötő 58">
            <a:extLst>
              <a:ext uri="{FF2B5EF4-FFF2-40B4-BE49-F238E27FC236}">
                <a16:creationId xmlns:a16="http://schemas.microsoft.com/office/drawing/2014/main" id="{15CACEB6-B6A5-443E-8D1E-F3A5D4432255}"/>
              </a:ext>
            </a:extLst>
          </p:cNvPr>
          <p:cNvCxnSpPr>
            <a:cxnSpLocks/>
          </p:cNvCxnSpPr>
          <p:nvPr/>
        </p:nvCxnSpPr>
        <p:spPr>
          <a:xfrm>
            <a:off x="5820832" y="2138742"/>
            <a:ext cx="2425700" cy="217615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Egyenes összekötő 60">
            <a:extLst>
              <a:ext uri="{FF2B5EF4-FFF2-40B4-BE49-F238E27FC236}">
                <a16:creationId xmlns:a16="http://schemas.microsoft.com/office/drawing/2014/main" id="{C6AAF620-B978-4093-89B4-840470556E83}"/>
              </a:ext>
            </a:extLst>
          </p:cNvPr>
          <p:cNvCxnSpPr>
            <a:cxnSpLocks/>
          </p:cNvCxnSpPr>
          <p:nvPr/>
        </p:nvCxnSpPr>
        <p:spPr>
          <a:xfrm flipV="1">
            <a:off x="7969956" y="4278885"/>
            <a:ext cx="1619955" cy="716367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gyenes összekötő 62">
            <a:extLst>
              <a:ext uri="{FF2B5EF4-FFF2-40B4-BE49-F238E27FC236}">
                <a16:creationId xmlns:a16="http://schemas.microsoft.com/office/drawing/2014/main" id="{E81D8B83-E231-487A-BC0D-FD5DF1990795}"/>
              </a:ext>
            </a:extLst>
          </p:cNvPr>
          <p:cNvCxnSpPr>
            <a:cxnSpLocks/>
          </p:cNvCxnSpPr>
          <p:nvPr/>
        </p:nvCxnSpPr>
        <p:spPr>
          <a:xfrm>
            <a:off x="8032046" y="5012267"/>
            <a:ext cx="1247421" cy="144664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gyenes összekötő 64">
            <a:extLst>
              <a:ext uri="{FF2B5EF4-FFF2-40B4-BE49-F238E27FC236}">
                <a16:creationId xmlns:a16="http://schemas.microsoft.com/office/drawing/2014/main" id="{B3FD4638-1A8F-4619-8528-1FE5172BA819}"/>
              </a:ext>
            </a:extLst>
          </p:cNvPr>
          <p:cNvCxnSpPr>
            <a:cxnSpLocks/>
          </p:cNvCxnSpPr>
          <p:nvPr/>
        </p:nvCxnSpPr>
        <p:spPr>
          <a:xfrm>
            <a:off x="8032046" y="5012267"/>
            <a:ext cx="1117598" cy="925881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gyenes összekötő 66">
            <a:extLst>
              <a:ext uri="{FF2B5EF4-FFF2-40B4-BE49-F238E27FC236}">
                <a16:creationId xmlns:a16="http://schemas.microsoft.com/office/drawing/2014/main" id="{28F526E7-FAD5-4EA4-8BB8-DAA058995B5D}"/>
              </a:ext>
            </a:extLst>
          </p:cNvPr>
          <p:cNvCxnSpPr>
            <a:cxnSpLocks/>
          </p:cNvCxnSpPr>
          <p:nvPr/>
        </p:nvCxnSpPr>
        <p:spPr>
          <a:xfrm flipH="1">
            <a:off x="7737122" y="5019962"/>
            <a:ext cx="292104" cy="1093652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églalap: lekerekített 3">
            <a:extLst>
              <a:ext uri="{FF2B5EF4-FFF2-40B4-BE49-F238E27FC236}">
                <a16:creationId xmlns:a16="http://schemas.microsoft.com/office/drawing/2014/main" id="{80908D57-A9C0-4ED9-AE0A-92F3170337DC}"/>
              </a:ext>
            </a:extLst>
          </p:cNvPr>
          <p:cNvSpPr/>
          <p:nvPr/>
        </p:nvSpPr>
        <p:spPr>
          <a:xfrm>
            <a:off x="3872089" y="2427111"/>
            <a:ext cx="417689" cy="3951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560B9CEB-9BEC-421B-B644-C42E8D7C2E7B}"/>
              </a:ext>
            </a:extLst>
          </p:cNvPr>
          <p:cNvSpPr/>
          <p:nvPr/>
        </p:nvSpPr>
        <p:spPr>
          <a:xfrm>
            <a:off x="5655733" y="1955800"/>
            <a:ext cx="417689" cy="3951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181E4913-71BB-4385-93A3-D864B544CA16}"/>
              </a:ext>
            </a:extLst>
          </p:cNvPr>
          <p:cNvSpPr/>
          <p:nvPr/>
        </p:nvSpPr>
        <p:spPr>
          <a:xfrm>
            <a:off x="4289778" y="4419600"/>
            <a:ext cx="417689" cy="3951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897C9329-0595-49C3-A97C-BC1E038268A9}"/>
              </a:ext>
            </a:extLst>
          </p:cNvPr>
          <p:cNvSpPr/>
          <p:nvPr/>
        </p:nvSpPr>
        <p:spPr>
          <a:xfrm>
            <a:off x="7828844" y="4814711"/>
            <a:ext cx="417689" cy="3951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Ellipszis 7">
            <a:extLst>
              <a:ext uri="{FF2B5EF4-FFF2-40B4-BE49-F238E27FC236}">
                <a16:creationId xmlns:a16="http://schemas.microsoft.com/office/drawing/2014/main" id="{8BB9D68C-9E28-45F1-9C32-E77457DE3B2D}"/>
              </a:ext>
            </a:extLst>
          </p:cNvPr>
          <p:cNvSpPr/>
          <p:nvPr/>
        </p:nvSpPr>
        <p:spPr>
          <a:xfrm>
            <a:off x="1151467" y="1319988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Ellipszis 8">
            <a:extLst>
              <a:ext uri="{FF2B5EF4-FFF2-40B4-BE49-F238E27FC236}">
                <a16:creationId xmlns:a16="http://schemas.microsoft.com/office/drawing/2014/main" id="{6B8DFCB2-50F4-471B-A88A-9705791E1341}"/>
              </a:ext>
            </a:extLst>
          </p:cNvPr>
          <p:cNvSpPr/>
          <p:nvPr/>
        </p:nvSpPr>
        <p:spPr>
          <a:xfrm>
            <a:off x="1298222" y="2350911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0" name="Ellipszis 9">
            <a:extLst>
              <a:ext uri="{FF2B5EF4-FFF2-40B4-BE49-F238E27FC236}">
                <a16:creationId xmlns:a16="http://schemas.microsoft.com/office/drawing/2014/main" id="{B5064E44-B2F6-4C5D-BBA9-0F37B7172EDD}"/>
              </a:ext>
            </a:extLst>
          </p:cNvPr>
          <p:cNvSpPr/>
          <p:nvPr/>
        </p:nvSpPr>
        <p:spPr>
          <a:xfrm>
            <a:off x="2635956" y="1398198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1" name="Ellipszis 10">
            <a:extLst>
              <a:ext uri="{FF2B5EF4-FFF2-40B4-BE49-F238E27FC236}">
                <a16:creationId xmlns:a16="http://schemas.microsoft.com/office/drawing/2014/main" id="{1D54EB26-DD41-4567-952F-929897770ECE}"/>
              </a:ext>
            </a:extLst>
          </p:cNvPr>
          <p:cNvSpPr/>
          <p:nvPr/>
        </p:nvSpPr>
        <p:spPr>
          <a:xfrm>
            <a:off x="3234267" y="1161537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2" name="Ellipszis 11">
            <a:extLst>
              <a:ext uri="{FF2B5EF4-FFF2-40B4-BE49-F238E27FC236}">
                <a16:creationId xmlns:a16="http://schemas.microsoft.com/office/drawing/2014/main" id="{CA61115C-8D6B-4E73-9B6D-77FD94CD5961}"/>
              </a:ext>
            </a:extLst>
          </p:cNvPr>
          <p:cNvSpPr/>
          <p:nvPr/>
        </p:nvSpPr>
        <p:spPr>
          <a:xfrm>
            <a:off x="6107288" y="1319987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Ellipszis 12">
            <a:extLst>
              <a:ext uri="{FF2B5EF4-FFF2-40B4-BE49-F238E27FC236}">
                <a16:creationId xmlns:a16="http://schemas.microsoft.com/office/drawing/2014/main" id="{23318D84-7FAE-44B6-99B1-EA08C9C669B6}"/>
              </a:ext>
            </a:extLst>
          </p:cNvPr>
          <p:cNvSpPr/>
          <p:nvPr/>
        </p:nvSpPr>
        <p:spPr>
          <a:xfrm>
            <a:off x="6677377" y="1715099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4" name="Ellipszis 13">
            <a:extLst>
              <a:ext uri="{FF2B5EF4-FFF2-40B4-BE49-F238E27FC236}">
                <a16:creationId xmlns:a16="http://schemas.microsoft.com/office/drawing/2014/main" id="{26920F78-DC27-4668-868E-11409AF571F6}"/>
              </a:ext>
            </a:extLst>
          </p:cNvPr>
          <p:cNvSpPr/>
          <p:nvPr/>
        </p:nvSpPr>
        <p:spPr>
          <a:xfrm>
            <a:off x="8099777" y="2192460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Ellipszis 14">
            <a:extLst>
              <a:ext uri="{FF2B5EF4-FFF2-40B4-BE49-F238E27FC236}">
                <a16:creationId xmlns:a16="http://schemas.microsoft.com/office/drawing/2014/main" id="{C1ACE177-9E05-4F33-86B6-C76BF11F4408}"/>
              </a:ext>
            </a:extLst>
          </p:cNvPr>
          <p:cNvSpPr/>
          <p:nvPr/>
        </p:nvSpPr>
        <p:spPr>
          <a:xfrm>
            <a:off x="7196667" y="2728875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6" name="Ellipszis 15">
            <a:extLst>
              <a:ext uri="{FF2B5EF4-FFF2-40B4-BE49-F238E27FC236}">
                <a16:creationId xmlns:a16="http://schemas.microsoft.com/office/drawing/2014/main" id="{FB544AE3-D269-49B7-A334-8E250AF98BBF}"/>
              </a:ext>
            </a:extLst>
          </p:cNvPr>
          <p:cNvSpPr/>
          <p:nvPr/>
        </p:nvSpPr>
        <p:spPr>
          <a:xfrm>
            <a:off x="2582334" y="4656260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7" name="Ellipszis 16">
            <a:extLst>
              <a:ext uri="{FF2B5EF4-FFF2-40B4-BE49-F238E27FC236}">
                <a16:creationId xmlns:a16="http://schemas.microsoft.com/office/drawing/2014/main" id="{D6021771-4201-492D-A0E9-F7E8B721CE0E}"/>
              </a:ext>
            </a:extLst>
          </p:cNvPr>
          <p:cNvSpPr/>
          <p:nvPr/>
        </p:nvSpPr>
        <p:spPr>
          <a:xfrm>
            <a:off x="1490132" y="5784744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Ellipszis 17">
            <a:extLst>
              <a:ext uri="{FF2B5EF4-FFF2-40B4-BE49-F238E27FC236}">
                <a16:creationId xmlns:a16="http://schemas.microsoft.com/office/drawing/2014/main" id="{83695949-413C-48C6-B5C7-8318FAC22E25}"/>
              </a:ext>
            </a:extLst>
          </p:cNvPr>
          <p:cNvSpPr/>
          <p:nvPr/>
        </p:nvSpPr>
        <p:spPr>
          <a:xfrm>
            <a:off x="3589866" y="5626293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9" name="Ellipszis 18">
            <a:extLst>
              <a:ext uri="{FF2B5EF4-FFF2-40B4-BE49-F238E27FC236}">
                <a16:creationId xmlns:a16="http://schemas.microsoft.com/office/drawing/2014/main" id="{FEAC217C-2333-4338-BFDF-2DB2B41D9B4B}"/>
              </a:ext>
            </a:extLst>
          </p:cNvPr>
          <p:cNvSpPr/>
          <p:nvPr/>
        </p:nvSpPr>
        <p:spPr>
          <a:xfrm>
            <a:off x="4707467" y="5467842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Ellipszis 19">
            <a:extLst>
              <a:ext uri="{FF2B5EF4-FFF2-40B4-BE49-F238E27FC236}">
                <a16:creationId xmlns:a16="http://schemas.microsoft.com/office/drawing/2014/main" id="{9E9F135F-672B-490C-909C-3360385A2CD3}"/>
              </a:ext>
            </a:extLst>
          </p:cNvPr>
          <p:cNvSpPr/>
          <p:nvPr/>
        </p:nvSpPr>
        <p:spPr>
          <a:xfrm>
            <a:off x="7591777" y="5938148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1" name="Ellipszis 20">
            <a:extLst>
              <a:ext uri="{FF2B5EF4-FFF2-40B4-BE49-F238E27FC236}">
                <a16:creationId xmlns:a16="http://schemas.microsoft.com/office/drawing/2014/main" id="{F36B9410-34D3-4BF0-BA5F-1ECD92074123}"/>
              </a:ext>
            </a:extLst>
          </p:cNvPr>
          <p:cNvSpPr/>
          <p:nvPr/>
        </p:nvSpPr>
        <p:spPr>
          <a:xfrm>
            <a:off x="9002889" y="5779698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Ellipszis 21">
            <a:extLst>
              <a:ext uri="{FF2B5EF4-FFF2-40B4-BE49-F238E27FC236}">
                <a16:creationId xmlns:a16="http://schemas.microsoft.com/office/drawing/2014/main" id="{CF6D856B-1783-49DA-9EAB-DC5A0EC81F2C}"/>
              </a:ext>
            </a:extLst>
          </p:cNvPr>
          <p:cNvSpPr/>
          <p:nvPr/>
        </p:nvSpPr>
        <p:spPr>
          <a:xfrm>
            <a:off x="9132712" y="4973161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Ellipszis 22">
            <a:extLst>
              <a:ext uri="{FF2B5EF4-FFF2-40B4-BE49-F238E27FC236}">
                <a16:creationId xmlns:a16="http://schemas.microsoft.com/office/drawing/2014/main" id="{7C2F2751-0CE4-4D60-8243-39D4C7D398AB}"/>
              </a:ext>
            </a:extLst>
          </p:cNvPr>
          <p:cNvSpPr/>
          <p:nvPr/>
        </p:nvSpPr>
        <p:spPr>
          <a:xfrm>
            <a:off x="9443156" y="4108739"/>
            <a:ext cx="293511" cy="316901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538841AE-6ECB-4409-87EC-01AD2099B32A}"/>
              </a:ext>
            </a:extLst>
          </p:cNvPr>
          <p:cNvSpPr txBox="1"/>
          <p:nvPr/>
        </p:nvSpPr>
        <p:spPr>
          <a:xfrm>
            <a:off x="606778" y="1996730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Phone company</a:t>
            </a:r>
            <a:endParaRPr lang="hu-HU" dirty="0"/>
          </a:p>
        </p:txBody>
      </p:sp>
      <p:sp>
        <p:nvSpPr>
          <p:cNvPr id="52" name="Szövegdoboz 51">
            <a:extLst>
              <a:ext uri="{FF2B5EF4-FFF2-40B4-BE49-F238E27FC236}">
                <a16:creationId xmlns:a16="http://schemas.microsoft.com/office/drawing/2014/main" id="{4FD60577-A357-4740-85E5-BDA3A27C17BD}"/>
              </a:ext>
            </a:extLst>
          </p:cNvPr>
          <p:cNvSpPr txBox="1"/>
          <p:nvPr/>
        </p:nvSpPr>
        <p:spPr>
          <a:xfrm>
            <a:off x="1624012" y="4285354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CabelTV</a:t>
            </a:r>
            <a:r>
              <a:rPr lang="en-US" dirty="0"/>
              <a:t> company</a:t>
            </a:r>
            <a:endParaRPr lang="hu-HU" dirty="0"/>
          </a:p>
        </p:txBody>
      </p:sp>
      <p:sp>
        <p:nvSpPr>
          <p:cNvPr id="54" name="Szövegdoboz 53">
            <a:extLst>
              <a:ext uri="{FF2B5EF4-FFF2-40B4-BE49-F238E27FC236}">
                <a16:creationId xmlns:a16="http://schemas.microsoft.com/office/drawing/2014/main" id="{33653381-83C8-4109-A531-6AFBD4EB19E2}"/>
              </a:ext>
            </a:extLst>
          </p:cNvPr>
          <p:cNvSpPr txBox="1"/>
          <p:nvPr/>
        </p:nvSpPr>
        <p:spPr>
          <a:xfrm>
            <a:off x="6261806" y="1297204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University net</a:t>
            </a:r>
            <a:endParaRPr lang="hu-HU" dirty="0"/>
          </a:p>
        </p:txBody>
      </p:sp>
      <p:sp>
        <p:nvSpPr>
          <p:cNvPr id="56" name="Szövegdoboz 55">
            <a:extLst>
              <a:ext uri="{FF2B5EF4-FFF2-40B4-BE49-F238E27FC236}">
                <a16:creationId xmlns:a16="http://schemas.microsoft.com/office/drawing/2014/main" id="{8FF0FCFA-2801-47C8-B147-B1B0C93171BA}"/>
              </a:ext>
            </a:extLst>
          </p:cNvPr>
          <p:cNvSpPr txBox="1"/>
          <p:nvPr/>
        </p:nvSpPr>
        <p:spPr>
          <a:xfrm>
            <a:off x="7759700" y="6215944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Enterprise net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7813966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Egyenes összekötő 1">
            <a:extLst>
              <a:ext uri="{FF2B5EF4-FFF2-40B4-BE49-F238E27FC236}">
                <a16:creationId xmlns:a16="http://schemas.microsoft.com/office/drawing/2014/main" id="{22D2E160-10EF-4B69-8F10-186DA81B2530}"/>
              </a:ext>
            </a:extLst>
          </p:cNvPr>
          <p:cNvCxnSpPr>
            <a:cxnSpLocks/>
          </p:cNvCxnSpPr>
          <p:nvPr/>
        </p:nvCxnSpPr>
        <p:spPr>
          <a:xfrm>
            <a:off x="4302478" y="1647366"/>
            <a:ext cx="3581402" cy="0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529D00B6-18C6-40F2-A0F6-5D0C5F80B6B6}"/>
              </a:ext>
            </a:extLst>
          </p:cNvPr>
          <p:cNvCxnSpPr>
            <a:cxnSpLocks/>
          </p:cNvCxnSpPr>
          <p:nvPr/>
        </p:nvCxnSpPr>
        <p:spPr>
          <a:xfrm>
            <a:off x="2434168" y="1607855"/>
            <a:ext cx="1955099" cy="0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gyenes összekötő 3">
            <a:extLst>
              <a:ext uri="{FF2B5EF4-FFF2-40B4-BE49-F238E27FC236}">
                <a16:creationId xmlns:a16="http://schemas.microsoft.com/office/drawing/2014/main" id="{BC6B6212-E5C3-4074-B0CD-5B5DF9235AED}"/>
              </a:ext>
            </a:extLst>
          </p:cNvPr>
          <p:cNvCxnSpPr>
            <a:cxnSpLocks/>
          </p:cNvCxnSpPr>
          <p:nvPr/>
        </p:nvCxnSpPr>
        <p:spPr>
          <a:xfrm>
            <a:off x="7879646" y="1637730"/>
            <a:ext cx="1873952" cy="0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9401EBB2-AB91-4016-A67C-11D7181A0707}"/>
              </a:ext>
            </a:extLst>
          </p:cNvPr>
          <p:cNvSpPr/>
          <p:nvPr/>
        </p:nvSpPr>
        <p:spPr>
          <a:xfrm>
            <a:off x="4141612" y="1413934"/>
            <a:ext cx="417689" cy="3951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" name="Ellipszis 5">
            <a:extLst>
              <a:ext uri="{FF2B5EF4-FFF2-40B4-BE49-F238E27FC236}">
                <a16:creationId xmlns:a16="http://schemas.microsoft.com/office/drawing/2014/main" id="{7253E44D-B2C6-4B0A-AE87-ECB316E31059}"/>
              </a:ext>
            </a:extLst>
          </p:cNvPr>
          <p:cNvSpPr/>
          <p:nvPr/>
        </p:nvSpPr>
        <p:spPr>
          <a:xfrm>
            <a:off x="2254257" y="1462985"/>
            <a:ext cx="293511" cy="3169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Ellipszis 6">
            <a:extLst>
              <a:ext uri="{FF2B5EF4-FFF2-40B4-BE49-F238E27FC236}">
                <a16:creationId xmlns:a16="http://schemas.microsoft.com/office/drawing/2014/main" id="{85CBFF0F-386E-4739-AF6B-702A27D8C770}"/>
              </a:ext>
            </a:extLst>
          </p:cNvPr>
          <p:cNvSpPr/>
          <p:nvPr/>
        </p:nvSpPr>
        <p:spPr>
          <a:xfrm>
            <a:off x="9606842" y="1502089"/>
            <a:ext cx="293511" cy="3169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8" name="Téglalap: lekerekített 7">
            <a:extLst>
              <a:ext uri="{FF2B5EF4-FFF2-40B4-BE49-F238E27FC236}">
                <a16:creationId xmlns:a16="http://schemas.microsoft.com/office/drawing/2014/main" id="{E9738F20-1505-4E10-8275-128766083F3C}"/>
              </a:ext>
            </a:extLst>
          </p:cNvPr>
          <p:cNvSpPr/>
          <p:nvPr/>
        </p:nvSpPr>
        <p:spPr>
          <a:xfrm>
            <a:off x="7670802" y="1462985"/>
            <a:ext cx="417689" cy="3951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4628758E-AF74-45A0-9DA8-CC2277C0768D}"/>
              </a:ext>
            </a:extLst>
          </p:cNvPr>
          <p:cNvSpPr txBox="1"/>
          <p:nvPr/>
        </p:nvSpPr>
        <p:spPr>
          <a:xfrm>
            <a:off x="1651000" y="2171700"/>
            <a:ext cx="92583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transmission</a:t>
            </a:r>
            <a:r>
              <a:rPr lang="hu-HU" dirty="0"/>
              <a:t>						  </a:t>
            </a:r>
            <a:r>
              <a:rPr lang="hu-HU" dirty="0" err="1"/>
              <a:t>propagation</a:t>
            </a:r>
            <a:endParaRPr lang="hu-HU" dirty="0"/>
          </a:p>
          <a:p>
            <a:endParaRPr lang="hu-HU" dirty="0"/>
          </a:p>
          <a:p>
            <a:r>
              <a:rPr lang="hu-HU" dirty="0"/>
              <a:t>	</a:t>
            </a:r>
            <a:r>
              <a:rPr lang="hu-HU" dirty="0" err="1"/>
              <a:t>propagation</a:t>
            </a:r>
            <a:r>
              <a:rPr lang="hu-HU" dirty="0"/>
              <a:t>				              </a:t>
            </a:r>
            <a:r>
              <a:rPr lang="hu-HU" dirty="0" err="1"/>
              <a:t>transmission</a:t>
            </a:r>
            <a:endParaRPr lang="hu-HU" dirty="0"/>
          </a:p>
          <a:p>
            <a:endParaRPr lang="hu-HU" dirty="0"/>
          </a:p>
          <a:p>
            <a:r>
              <a:rPr lang="hu-HU" dirty="0"/>
              <a:t>		         </a:t>
            </a:r>
            <a:r>
              <a:rPr lang="hu-HU" dirty="0" err="1"/>
              <a:t>queuing</a:t>
            </a:r>
            <a:r>
              <a:rPr lang="hu-HU" dirty="0"/>
              <a:t>			      </a:t>
            </a:r>
            <a:r>
              <a:rPr lang="hu-HU" dirty="0" err="1"/>
              <a:t>queuing</a:t>
            </a:r>
            <a:endParaRPr lang="hu-HU" dirty="0"/>
          </a:p>
          <a:p>
            <a:endParaRPr lang="hu-HU" dirty="0"/>
          </a:p>
          <a:p>
            <a:r>
              <a:rPr lang="hu-HU" dirty="0"/>
              <a:t>		         </a:t>
            </a:r>
            <a:r>
              <a:rPr lang="hu-HU" dirty="0" err="1"/>
              <a:t>processing</a:t>
            </a:r>
            <a:r>
              <a:rPr lang="hu-HU" dirty="0"/>
              <a:t>			      </a:t>
            </a:r>
            <a:r>
              <a:rPr lang="hu-HU" dirty="0" err="1"/>
              <a:t>processing</a:t>
            </a:r>
            <a:endParaRPr lang="hu-HU" dirty="0"/>
          </a:p>
          <a:p>
            <a:endParaRPr lang="hu-HU" dirty="0"/>
          </a:p>
          <a:p>
            <a:r>
              <a:rPr lang="hu-HU" dirty="0"/>
              <a:t>			</a:t>
            </a:r>
            <a:r>
              <a:rPr lang="hu-HU" dirty="0" err="1"/>
              <a:t>transmission</a:t>
            </a:r>
            <a:endParaRPr lang="hu-HU" dirty="0"/>
          </a:p>
          <a:p>
            <a:endParaRPr lang="hu-HU" dirty="0"/>
          </a:p>
          <a:p>
            <a:r>
              <a:rPr lang="hu-HU" dirty="0"/>
              <a:t>				      </a:t>
            </a:r>
            <a:r>
              <a:rPr lang="hu-HU" dirty="0" err="1"/>
              <a:t>propagation</a:t>
            </a:r>
            <a:endParaRPr lang="hu-HU" dirty="0"/>
          </a:p>
        </p:txBody>
      </p:sp>
      <p:sp>
        <p:nvSpPr>
          <p:cNvPr id="14" name="Szabadkézi sokszög: alakzat 13">
            <a:extLst>
              <a:ext uri="{FF2B5EF4-FFF2-40B4-BE49-F238E27FC236}">
                <a16:creationId xmlns:a16="http://schemas.microsoft.com/office/drawing/2014/main" id="{43A359F8-1A9A-4E55-A95C-0DA1BA7B28D0}"/>
              </a:ext>
            </a:extLst>
          </p:cNvPr>
          <p:cNvSpPr/>
          <p:nvPr/>
        </p:nvSpPr>
        <p:spPr>
          <a:xfrm>
            <a:off x="2146300" y="1943100"/>
            <a:ext cx="7594600" cy="3400583"/>
          </a:xfrm>
          <a:custGeom>
            <a:avLst/>
            <a:gdLst>
              <a:gd name="connsiteX0" fmla="*/ 0 w 7594600"/>
              <a:gd name="connsiteY0" fmla="*/ 609600 h 3400583"/>
              <a:gd name="connsiteX1" fmla="*/ 1397000 w 7594600"/>
              <a:gd name="connsiteY1" fmla="*/ 2120900 h 3400583"/>
              <a:gd name="connsiteX2" fmla="*/ 3149600 w 7594600"/>
              <a:gd name="connsiteY2" fmla="*/ 3251200 h 3400583"/>
              <a:gd name="connsiteX3" fmla="*/ 5143500 w 7594600"/>
              <a:gd name="connsiteY3" fmla="*/ 3263900 h 3400583"/>
              <a:gd name="connsiteX4" fmla="*/ 6642100 w 7594600"/>
              <a:gd name="connsiteY4" fmla="*/ 2108200 h 3400583"/>
              <a:gd name="connsiteX5" fmla="*/ 7594600 w 7594600"/>
              <a:gd name="connsiteY5" fmla="*/ 0 h 3400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94600" h="3400583">
                <a:moveTo>
                  <a:pt x="0" y="609600"/>
                </a:moveTo>
                <a:cubicBezTo>
                  <a:pt x="436033" y="1145116"/>
                  <a:pt x="872067" y="1680633"/>
                  <a:pt x="1397000" y="2120900"/>
                </a:cubicBezTo>
                <a:cubicBezTo>
                  <a:pt x="1921933" y="2561167"/>
                  <a:pt x="2525183" y="3060700"/>
                  <a:pt x="3149600" y="3251200"/>
                </a:cubicBezTo>
                <a:cubicBezTo>
                  <a:pt x="3774017" y="3441700"/>
                  <a:pt x="4561417" y="3454400"/>
                  <a:pt x="5143500" y="3263900"/>
                </a:cubicBezTo>
                <a:cubicBezTo>
                  <a:pt x="5725583" y="3073400"/>
                  <a:pt x="6233583" y="2652183"/>
                  <a:pt x="6642100" y="2108200"/>
                </a:cubicBezTo>
                <a:cubicBezTo>
                  <a:pt x="7050617" y="1564217"/>
                  <a:pt x="7322608" y="782108"/>
                  <a:pt x="7594600" y="0"/>
                </a:cubicBezTo>
              </a:path>
            </a:pathLst>
          </a:custGeom>
          <a:noFill/>
          <a:ln w="76200">
            <a:solidFill>
              <a:srgbClr val="FF0000"/>
            </a:solidFill>
            <a:prstDash val="sysDot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1164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758E43DE-C360-4E0A-8E93-EA0251D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/>
              <a:t>						</a:t>
            </a:r>
            <a:r>
              <a:rPr lang="hu-HU" dirty="0" err="1"/>
              <a:t>packet</a:t>
            </a:r>
            <a:r>
              <a:rPr lang="hu-HU" dirty="0"/>
              <a:t> </a:t>
            </a:r>
            <a:r>
              <a:rPr lang="hu-HU" dirty="0" err="1"/>
              <a:t>size</a:t>
            </a:r>
            <a:r>
              <a:rPr lang="hu-HU" dirty="0"/>
              <a:t>		      </a:t>
            </a:r>
            <a:r>
              <a:rPr lang="hu-HU" dirty="0">
                <a:solidFill>
                  <a:srgbClr val="FF0000"/>
                </a:solidFill>
              </a:rPr>
              <a:t>[#</a:t>
            </a:r>
            <a:r>
              <a:rPr lang="hu-HU" dirty="0" err="1">
                <a:solidFill>
                  <a:srgbClr val="FF0000"/>
                </a:solidFill>
              </a:rPr>
              <a:t>bits</a:t>
            </a:r>
            <a:r>
              <a:rPr lang="hu-HU" dirty="0">
                <a:solidFill>
                  <a:srgbClr val="FF0000"/>
                </a:solidFill>
              </a:rPr>
              <a:t>]</a:t>
            </a:r>
            <a:br>
              <a:rPr lang="hu-HU" dirty="0">
                <a:solidFill>
                  <a:srgbClr val="FF0000"/>
                </a:solidFill>
              </a:rPr>
            </a:br>
            <a:r>
              <a:rPr lang="hu-HU" dirty="0" err="1"/>
              <a:t>Transmission</a:t>
            </a:r>
            <a:r>
              <a:rPr lang="hu-HU" dirty="0"/>
              <a:t> </a:t>
            </a:r>
            <a:r>
              <a:rPr lang="hu-HU" dirty="0" err="1"/>
              <a:t>delay</a:t>
            </a:r>
            <a:r>
              <a:rPr lang="hu-HU" dirty="0"/>
              <a:t> 	=	</a:t>
            </a:r>
            <a:r>
              <a:rPr lang="hu-HU" strike="sngStrike" dirty="0"/>
              <a:t>				</a:t>
            </a:r>
            <a:br>
              <a:rPr lang="hu-HU" strike="sngStrike" dirty="0"/>
            </a:br>
            <a:r>
              <a:rPr lang="hu-HU" dirty="0">
                <a:solidFill>
                  <a:srgbClr val="FF0000"/>
                </a:solidFill>
              </a:rPr>
              <a:t>[sec]</a:t>
            </a:r>
            <a:r>
              <a:rPr lang="hu-HU" dirty="0"/>
              <a:t>					        link </a:t>
            </a:r>
            <a:r>
              <a:rPr lang="hu-HU" dirty="0" err="1"/>
              <a:t>bandwidth</a:t>
            </a:r>
            <a:r>
              <a:rPr lang="hu-HU" dirty="0"/>
              <a:t> 	      </a:t>
            </a:r>
            <a:r>
              <a:rPr lang="hu-HU" dirty="0">
                <a:solidFill>
                  <a:srgbClr val="FF0000"/>
                </a:solidFill>
              </a:rPr>
              <a:t>[#</a:t>
            </a:r>
            <a:r>
              <a:rPr lang="hu-HU" dirty="0" err="1">
                <a:solidFill>
                  <a:srgbClr val="FF0000"/>
                </a:solidFill>
              </a:rPr>
              <a:t>bits</a:t>
            </a:r>
            <a:r>
              <a:rPr lang="hu-HU" dirty="0">
                <a:solidFill>
                  <a:srgbClr val="FF0000"/>
                </a:solidFill>
              </a:rPr>
              <a:t>/sec]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						1000 </a:t>
            </a:r>
            <a:r>
              <a:rPr lang="hu-HU" dirty="0" err="1"/>
              <a:t>bits</a:t>
            </a:r>
            <a:r>
              <a:rPr lang="hu-HU" dirty="0"/>
              <a:t>		     </a:t>
            </a:r>
            <a:br>
              <a:rPr lang="hu-HU" dirty="0">
                <a:solidFill>
                  <a:srgbClr val="FF0000"/>
                </a:solidFill>
              </a:rPr>
            </a:br>
            <a:r>
              <a:rPr lang="hu-HU" dirty="0" err="1">
                <a:solidFill>
                  <a:srgbClr val="FF0000"/>
                </a:solidFill>
              </a:rPr>
              <a:t>Example</a:t>
            </a:r>
            <a:r>
              <a:rPr lang="hu-HU" dirty="0"/>
              <a:t> 			=	</a:t>
            </a:r>
            <a:r>
              <a:rPr lang="hu-HU" strike="sngStrike" dirty="0"/>
              <a:t>			      </a:t>
            </a:r>
            <a:r>
              <a:rPr lang="hu-HU" dirty="0"/>
              <a:t>	=    10 </a:t>
            </a:r>
            <a:r>
              <a:rPr lang="el-GR" dirty="0"/>
              <a:t>μ</a:t>
            </a:r>
            <a:r>
              <a:rPr lang="hu-HU" dirty="0"/>
              <a:t>sec 	</a:t>
            </a:r>
            <a:br>
              <a:rPr lang="hu-HU" dirty="0"/>
            </a:br>
            <a:r>
              <a:rPr lang="hu-HU" dirty="0"/>
              <a:t>					           100 </a:t>
            </a:r>
            <a:r>
              <a:rPr lang="hu-HU" dirty="0" err="1"/>
              <a:t>Mpbs</a:t>
            </a:r>
            <a:r>
              <a:rPr lang="hu-HU" dirty="0"/>
              <a:t> 	      </a:t>
            </a:r>
            <a:endParaRPr lang="hu-HU" dirty="0">
              <a:solidFill>
                <a:srgbClr val="FF0000"/>
              </a:solidFill>
            </a:endParaRP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EFFC8CDA-6C33-43E9-B050-F258A0883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The transmission delay is the amount of time</a:t>
            </a:r>
            <a:br>
              <a:rPr lang="en-US" sz="4000" dirty="0"/>
            </a:br>
            <a:r>
              <a:rPr lang="en-US" sz="4000" dirty="0"/>
              <a:t>required to push all of the bits onto the link</a:t>
            </a:r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2274931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758E43DE-C360-4E0A-8E93-EA0251D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dirty="0"/>
              <a:t>					link </a:t>
            </a:r>
            <a:r>
              <a:rPr lang="hu-HU" dirty="0" err="1"/>
              <a:t>length</a:t>
            </a:r>
            <a:r>
              <a:rPr lang="hu-HU" dirty="0"/>
              <a:t>			      </a:t>
            </a:r>
            <a:r>
              <a:rPr lang="hu-HU" dirty="0">
                <a:solidFill>
                  <a:srgbClr val="FF0000"/>
                </a:solidFill>
              </a:rPr>
              <a:t>[m]</a:t>
            </a:r>
            <a:br>
              <a:rPr lang="hu-HU" dirty="0">
                <a:solidFill>
                  <a:srgbClr val="FF0000"/>
                </a:solidFill>
              </a:rPr>
            </a:br>
            <a:r>
              <a:rPr lang="hu-HU" dirty="0" err="1"/>
              <a:t>Propagation</a:t>
            </a:r>
            <a:r>
              <a:rPr lang="hu-HU" dirty="0"/>
              <a:t> </a:t>
            </a:r>
            <a:r>
              <a:rPr lang="hu-HU" dirty="0" err="1"/>
              <a:t>delay</a:t>
            </a:r>
            <a:r>
              <a:rPr lang="hu-HU" dirty="0"/>
              <a:t> 	=	</a:t>
            </a:r>
            <a:r>
              <a:rPr lang="hu-HU" strike="sngStrike" dirty="0"/>
              <a:t>				 </a:t>
            </a:r>
            <a:br>
              <a:rPr lang="hu-HU" strike="sngStrike" dirty="0"/>
            </a:br>
            <a:r>
              <a:rPr lang="hu-HU" dirty="0">
                <a:solidFill>
                  <a:srgbClr val="FF0000"/>
                </a:solidFill>
              </a:rPr>
              <a:t>[sec]</a:t>
            </a:r>
            <a:r>
              <a:rPr lang="hu-HU" dirty="0"/>
              <a:t>				 </a:t>
            </a:r>
            <a:r>
              <a:rPr lang="hu-HU" dirty="0" err="1"/>
              <a:t>signal</a:t>
            </a:r>
            <a:r>
              <a:rPr lang="hu-HU" dirty="0"/>
              <a:t> </a:t>
            </a:r>
            <a:r>
              <a:rPr lang="hu-HU" dirty="0" err="1"/>
              <a:t>propagation</a:t>
            </a:r>
            <a:r>
              <a:rPr lang="hu-HU" dirty="0"/>
              <a:t> </a:t>
            </a:r>
            <a:r>
              <a:rPr lang="hu-HU" dirty="0" err="1"/>
              <a:t>speed</a:t>
            </a:r>
            <a:r>
              <a:rPr lang="hu-HU" dirty="0"/>
              <a:t>	      </a:t>
            </a:r>
            <a:r>
              <a:rPr lang="hu-HU" dirty="0">
                <a:solidFill>
                  <a:srgbClr val="FF0000"/>
                </a:solidFill>
              </a:rPr>
              <a:t>[m/sec]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						30000 m		     </a:t>
            </a:r>
            <a:br>
              <a:rPr lang="hu-HU" dirty="0">
                <a:solidFill>
                  <a:srgbClr val="FF0000"/>
                </a:solidFill>
              </a:rPr>
            </a:br>
            <a:r>
              <a:rPr lang="hu-HU" dirty="0" err="1">
                <a:solidFill>
                  <a:srgbClr val="FF0000"/>
                </a:solidFill>
              </a:rPr>
              <a:t>Example</a:t>
            </a:r>
            <a:r>
              <a:rPr lang="hu-HU" dirty="0"/>
              <a:t> 			=	</a:t>
            </a:r>
            <a:r>
              <a:rPr lang="hu-HU" strike="sngStrike" dirty="0"/>
              <a:t>			      </a:t>
            </a:r>
            <a:r>
              <a:rPr lang="hu-HU" dirty="0"/>
              <a:t>	=   150 </a:t>
            </a:r>
            <a:r>
              <a:rPr lang="el-GR" dirty="0"/>
              <a:t>μ</a:t>
            </a:r>
            <a:r>
              <a:rPr lang="hu-HU" dirty="0"/>
              <a:t>sec 	</a:t>
            </a:r>
            <a:br>
              <a:rPr lang="hu-HU" dirty="0"/>
            </a:br>
            <a:r>
              <a:rPr lang="hu-HU" dirty="0"/>
              <a:t>					           2x10</a:t>
            </a:r>
            <a:r>
              <a:rPr lang="hu-HU" baseline="30000" dirty="0"/>
              <a:t>8</a:t>
            </a:r>
            <a:r>
              <a:rPr lang="hu-HU" dirty="0"/>
              <a:t> m/sec 	      </a:t>
            </a:r>
            <a:br>
              <a:rPr lang="hu-HU" dirty="0"/>
            </a:b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					(</a:t>
            </a: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speed</a:t>
            </a: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 of </a:t>
            </a: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light</a:t>
            </a: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 in </a:t>
            </a:r>
            <a:r>
              <a:rPr lang="hu-HU" dirty="0" err="1">
                <a:solidFill>
                  <a:schemeClr val="bg1">
                    <a:lumMod val="50000"/>
                  </a:schemeClr>
                </a:solidFill>
              </a:rPr>
              <a:t>fiber</a:t>
            </a: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EFFC8CDA-6C33-43E9-B050-F258A0883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propagation delay is the amount of time</a:t>
            </a:r>
            <a:br>
              <a:rPr lang="en-US" dirty="0"/>
            </a:br>
            <a:r>
              <a:rPr lang="en-US" dirty="0"/>
              <a:t>required for a bit to travel to the end of the link</a:t>
            </a:r>
            <a:endParaRPr lang="hu-HU" sz="4000" dirty="0"/>
          </a:p>
        </p:txBody>
      </p:sp>
    </p:spTree>
    <p:extLst>
      <p:ext uri="{BB962C8B-B14F-4D97-AF65-F5344CB8AC3E}">
        <p14:creationId xmlns:p14="http://schemas.microsoft.com/office/powerpoint/2010/main" val="3820639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C2343A8D-280D-48FC-906F-E0EC71070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How long does it take to exchange 100 Bytes packet?</a:t>
            </a:r>
            <a:endParaRPr lang="hu-HU" sz="3600" dirty="0"/>
          </a:p>
        </p:txBody>
      </p:sp>
      <p:pic>
        <p:nvPicPr>
          <p:cNvPr id="4" name="Picture 2" descr="Related image">
            <a:extLst>
              <a:ext uri="{FF2B5EF4-FFF2-40B4-BE49-F238E27FC236}">
                <a16:creationId xmlns:a16="http://schemas.microsoft.com/office/drawing/2014/main" id="{477ECF2A-0D01-4230-8CF8-CE21A8480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9712" y="1516114"/>
            <a:ext cx="1383704" cy="922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lated image">
            <a:extLst>
              <a:ext uri="{FF2B5EF4-FFF2-40B4-BE49-F238E27FC236}">
                <a16:creationId xmlns:a16="http://schemas.microsoft.com/office/drawing/2014/main" id="{3AE47D00-2ECF-4908-A422-7C9B50209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8539" y="1516115"/>
            <a:ext cx="1383704" cy="922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FC1FCF3F-C30B-4132-A170-620CE772BFB5}"/>
              </a:ext>
            </a:extLst>
          </p:cNvPr>
          <p:cNvCxnSpPr>
            <a:cxnSpLocks/>
          </p:cNvCxnSpPr>
          <p:nvPr/>
        </p:nvCxnSpPr>
        <p:spPr>
          <a:xfrm>
            <a:off x="3424886" y="1977348"/>
            <a:ext cx="61174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zabadkézi sokszög: alakzat 17">
            <a:extLst>
              <a:ext uri="{FF2B5EF4-FFF2-40B4-BE49-F238E27FC236}">
                <a16:creationId xmlns:a16="http://schemas.microsoft.com/office/drawing/2014/main" id="{8A03A5B6-7E2E-40F7-B182-A346539D3FED}"/>
              </a:ext>
            </a:extLst>
          </p:cNvPr>
          <p:cNvSpPr/>
          <p:nvPr/>
        </p:nvSpPr>
        <p:spPr>
          <a:xfrm>
            <a:off x="2909250" y="28983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24" name="Egyenes összekötő nyíllal 23">
            <a:extLst>
              <a:ext uri="{FF2B5EF4-FFF2-40B4-BE49-F238E27FC236}">
                <a16:creationId xmlns:a16="http://schemas.microsoft.com/office/drawing/2014/main" id="{9D866C6B-3240-4EB6-BEF0-7CD071FF4F42}"/>
              </a:ext>
            </a:extLst>
          </p:cNvPr>
          <p:cNvCxnSpPr>
            <a:cxnSpLocks/>
          </p:cNvCxnSpPr>
          <p:nvPr/>
        </p:nvCxnSpPr>
        <p:spPr>
          <a:xfrm>
            <a:off x="6310476" y="4692843"/>
            <a:ext cx="0" cy="19167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6A70A2D7-80F9-4ACD-8981-5E8E0470320C}"/>
              </a:ext>
            </a:extLst>
          </p:cNvPr>
          <p:cNvSpPr txBox="1"/>
          <p:nvPr/>
        </p:nvSpPr>
        <p:spPr>
          <a:xfrm rot="5400000">
            <a:off x="6116157" y="5499052"/>
            <a:ext cx="683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  <a:endParaRPr lang="hu-HU" dirty="0"/>
          </a:p>
        </p:txBody>
      </p:sp>
      <p:cxnSp>
        <p:nvCxnSpPr>
          <p:cNvPr id="26" name="Egyenes összekötő 25">
            <a:extLst>
              <a:ext uri="{FF2B5EF4-FFF2-40B4-BE49-F238E27FC236}">
                <a16:creationId xmlns:a16="http://schemas.microsoft.com/office/drawing/2014/main" id="{8E843267-5F12-4106-931C-5D08A14477D8}"/>
              </a:ext>
            </a:extLst>
          </p:cNvPr>
          <p:cNvCxnSpPr>
            <a:cxnSpLocks/>
          </p:cNvCxnSpPr>
          <p:nvPr/>
        </p:nvCxnSpPr>
        <p:spPr>
          <a:xfrm>
            <a:off x="2910391" y="2634712"/>
            <a:ext cx="0" cy="4223288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gyenes összekötő 26">
            <a:extLst>
              <a:ext uri="{FF2B5EF4-FFF2-40B4-BE49-F238E27FC236}">
                <a16:creationId xmlns:a16="http://schemas.microsoft.com/office/drawing/2014/main" id="{35C9E672-8E33-4C6A-B558-A1D88872E946}"/>
              </a:ext>
            </a:extLst>
          </p:cNvPr>
          <p:cNvCxnSpPr>
            <a:cxnSpLocks/>
          </p:cNvCxnSpPr>
          <p:nvPr/>
        </p:nvCxnSpPr>
        <p:spPr>
          <a:xfrm>
            <a:off x="9711564" y="2634712"/>
            <a:ext cx="0" cy="4223288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zövegdoboz 29">
            <a:extLst>
              <a:ext uri="{FF2B5EF4-FFF2-40B4-BE49-F238E27FC236}">
                <a16:creationId xmlns:a16="http://schemas.microsoft.com/office/drawing/2014/main" id="{E50845A9-0F07-437E-A945-24AA16D1876C}"/>
              </a:ext>
            </a:extLst>
          </p:cNvPr>
          <p:cNvSpPr txBox="1"/>
          <p:nvPr/>
        </p:nvSpPr>
        <p:spPr>
          <a:xfrm>
            <a:off x="4140200" y="1516114"/>
            <a:ext cx="4018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/>
              <a:t>1 </a:t>
            </a:r>
            <a:r>
              <a:rPr lang="hu-HU" b="1" dirty="0" err="1"/>
              <a:t>Mbps</a:t>
            </a:r>
            <a:r>
              <a:rPr lang="hu-HU" b="1" dirty="0"/>
              <a:t>, 1 </a:t>
            </a:r>
            <a:r>
              <a:rPr lang="hu-HU" b="1" dirty="0" err="1"/>
              <a:t>ms</a:t>
            </a:r>
            <a:endParaRPr lang="hu-HU" b="1" dirty="0"/>
          </a:p>
        </p:txBody>
      </p:sp>
      <p:sp>
        <p:nvSpPr>
          <p:cNvPr id="31" name="Szövegdoboz 30">
            <a:extLst>
              <a:ext uri="{FF2B5EF4-FFF2-40B4-BE49-F238E27FC236}">
                <a16:creationId xmlns:a16="http://schemas.microsoft.com/office/drawing/2014/main" id="{A3591164-3B1A-489D-986F-B49AF8785716}"/>
              </a:ext>
            </a:extLst>
          </p:cNvPr>
          <p:cNvSpPr txBox="1"/>
          <p:nvPr/>
        </p:nvSpPr>
        <p:spPr>
          <a:xfrm>
            <a:off x="-12680" y="2602253"/>
            <a:ext cx="2562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dirty="0"/>
              <a:t>Time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transmit</a:t>
            </a:r>
            <a:endParaRPr lang="hu-HU" dirty="0"/>
          </a:p>
          <a:p>
            <a:pPr algn="r"/>
            <a:r>
              <a:rPr lang="hu-HU" dirty="0" err="1"/>
              <a:t>one</a:t>
            </a:r>
            <a:r>
              <a:rPr lang="hu-HU" dirty="0"/>
              <a:t> bit = 10</a:t>
            </a:r>
            <a:r>
              <a:rPr lang="hu-HU" baseline="30000" dirty="0"/>
              <a:t>-6</a:t>
            </a:r>
            <a:r>
              <a:rPr lang="hu-HU" dirty="0"/>
              <a:t>s</a:t>
            </a:r>
          </a:p>
        </p:txBody>
      </p:sp>
      <p:sp>
        <p:nvSpPr>
          <p:cNvPr id="32" name="Szövegdoboz 31">
            <a:extLst>
              <a:ext uri="{FF2B5EF4-FFF2-40B4-BE49-F238E27FC236}">
                <a16:creationId xmlns:a16="http://schemas.microsoft.com/office/drawing/2014/main" id="{F9DDFF88-850D-4DD9-8420-461403F92B1C}"/>
              </a:ext>
            </a:extLst>
          </p:cNvPr>
          <p:cNvSpPr txBox="1"/>
          <p:nvPr/>
        </p:nvSpPr>
        <p:spPr>
          <a:xfrm>
            <a:off x="55248" y="3633266"/>
            <a:ext cx="2562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dirty="0"/>
              <a:t>Time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transmit</a:t>
            </a:r>
            <a:endParaRPr lang="hu-HU" dirty="0"/>
          </a:p>
          <a:p>
            <a:pPr algn="r"/>
            <a:r>
              <a:rPr lang="hu-HU" dirty="0"/>
              <a:t>800 </a:t>
            </a:r>
            <a:r>
              <a:rPr lang="hu-HU" dirty="0" err="1"/>
              <a:t>bits</a:t>
            </a:r>
            <a:r>
              <a:rPr lang="hu-HU" dirty="0"/>
              <a:t> = 800x10</a:t>
            </a:r>
            <a:r>
              <a:rPr lang="hu-HU" baseline="30000" dirty="0"/>
              <a:t>-6</a:t>
            </a:r>
            <a:r>
              <a:rPr lang="hu-HU" dirty="0"/>
              <a:t>s</a:t>
            </a:r>
          </a:p>
        </p:txBody>
      </p:sp>
      <p:cxnSp>
        <p:nvCxnSpPr>
          <p:cNvPr id="34" name="Egyenes összekötő 33">
            <a:extLst>
              <a:ext uri="{FF2B5EF4-FFF2-40B4-BE49-F238E27FC236}">
                <a16:creationId xmlns:a16="http://schemas.microsoft.com/office/drawing/2014/main" id="{D8092660-54CF-4B55-8995-20108FDD5358}"/>
              </a:ext>
            </a:extLst>
          </p:cNvPr>
          <p:cNvCxnSpPr>
            <a:endCxn id="31" idx="3"/>
          </p:cNvCxnSpPr>
          <p:nvPr/>
        </p:nvCxnSpPr>
        <p:spPr>
          <a:xfrm flipH="1">
            <a:off x="2550190" y="2898328"/>
            <a:ext cx="359060" cy="270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gyenes összekötő 35">
            <a:extLst>
              <a:ext uri="{FF2B5EF4-FFF2-40B4-BE49-F238E27FC236}">
                <a16:creationId xmlns:a16="http://schemas.microsoft.com/office/drawing/2014/main" id="{7A4058E0-2C98-4A89-A3A6-1E7A7CD49A76}"/>
              </a:ext>
            </a:extLst>
          </p:cNvPr>
          <p:cNvCxnSpPr>
            <a:stCxn id="18" idx="3"/>
            <a:endCxn id="32" idx="3"/>
          </p:cNvCxnSpPr>
          <p:nvPr/>
        </p:nvCxnSpPr>
        <p:spPr>
          <a:xfrm flipH="1">
            <a:off x="2618118" y="3864003"/>
            <a:ext cx="299677" cy="924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zövegdoboz 37">
            <a:extLst>
              <a:ext uri="{FF2B5EF4-FFF2-40B4-BE49-F238E27FC236}">
                <a16:creationId xmlns:a16="http://schemas.microsoft.com/office/drawing/2014/main" id="{CC54F35F-4123-4253-9C4C-2E7BBF65A634}"/>
              </a:ext>
            </a:extLst>
          </p:cNvPr>
          <p:cNvSpPr txBox="1"/>
          <p:nvPr/>
        </p:nvSpPr>
        <p:spPr>
          <a:xfrm>
            <a:off x="9892962" y="2709936"/>
            <a:ext cx="19434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Time </a:t>
            </a:r>
            <a:r>
              <a:rPr lang="hu-HU" dirty="0" err="1"/>
              <a:t>when</a:t>
            </a:r>
            <a:r>
              <a:rPr lang="hu-HU" dirty="0"/>
              <a:t> </a:t>
            </a:r>
            <a:r>
              <a:rPr lang="hu-HU" dirty="0" err="1"/>
              <a:t>that</a:t>
            </a:r>
            <a:endParaRPr lang="hu-HU" dirty="0"/>
          </a:p>
          <a:p>
            <a:r>
              <a:rPr lang="hu-HU" dirty="0"/>
              <a:t>bit </a:t>
            </a:r>
            <a:r>
              <a:rPr lang="hu-HU" dirty="0" err="1"/>
              <a:t>reaches</a:t>
            </a:r>
            <a:r>
              <a:rPr lang="hu-HU" dirty="0"/>
              <a:t> B:</a:t>
            </a:r>
          </a:p>
          <a:p>
            <a:r>
              <a:rPr lang="hu-HU" dirty="0"/>
              <a:t>10</a:t>
            </a:r>
            <a:r>
              <a:rPr lang="hu-HU" baseline="30000" dirty="0"/>
              <a:t>-6</a:t>
            </a:r>
            <a:r>
              <a:rPr lang="hu-HU" dirty="0"/>
              <a:t>+10</a:t>
            </a:r>
            <a:r>
              <a:rPr lang="hu-HU" baseline="30000" dirty="0"/>
              <a:t>-3</a:t>
            </a:r>
            <a:r>
              <a:rPr lang="hu-HU" dirty="0"/>
              <a:t>s</a:t>
            </a:r>
          </a:p>
        </p:txBody>
      </p:sp>
      <p:cxnSp>
        <p:nvCxnSpPr>
          <p:cNvPr id="39" name="Egyenes összekötő 38">
            <a:extLst>
              <a:ext uri="{FF2B5EF4-FFF2-40B4-BE49-F238E27FC236}">
                <a16:creationId xmlns:a16="http://schemas.microsoft.com/office/drawing/2014/main" id="{0638DA4F-0CF8-4A94-8A6E-207DE43DCAA4}"/>
              </a:ext>
            </a:extLst>
          </p:cNvPr>
          <p:cNvCxnSpPr>
            <a:cxnSpLocks/>
            <a:endCxn id="18" idx="2"/>
          </p:cNvCxnSpPr>
          <p:nvPr/>
        </p:nvCxnSpPr>
        <p:spPr>
          <a:xfrm flipH="1" flipV="1">
            <a:off x="9703156" y="4368205"/>
            <a:ext cx="189670" cy="3781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gyenes összekötő 41">
            <a:extLst>
              <a:ext uri="{FF2B5EF4-FFF2-40B4-BE49-F238E27FC236}">
                <a16:creationId xmlns:a16="http://schemas.microsoft.com/office/drawing/2014/main" id="{8802D7C1-04FF-4388-BBF2-D97559A2AF4A}"/>
              </a:ext>
            </a:extLst>
          </p:cNvPr>
          <p:cNvCxnSpPr>
            <a:cxnSpLocks/>
            <a:stCxn id="18" idx="0"/>
          </p:cNvCxnSpPr>
          <p:nvPr/>
        </p:nvCxnSpPr>
        <p:spPr>
          <a:xfrm>
            <a:off x="2909250" y="2898328"/>
            <a:ext cx="6989173" cy="2709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Szövegdoboz 45">
            <a:extLst>
              <a:ext uri="{FF2B5EF4-FFF2-40B4-BE49-F238E27FC236}">
                <a16:creationId xmlns:a16="http://schemas.microsoft.com/office/drawing/2014/main" id="{B1D8347D-06DC-4558-8787-89124762AE8D}"/>
              </a:ext>
            </a:extLst>
          </p:cNvPr>
          <p:cNvSpPr txBox="1"/>
          <p:nvPr/>
        </p:nvSpPr>
        <p:spPr>
          <a:xfrm>
            <a:off x="9892962" y="4279597"/>
            <a:ext cx="2658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The last bit</a:t>
            </a:r>
          </a:p>
          <a:p>
            <a:r>
              <a:rPr lang="hu-HU" dirty="0" err="1"/>
              <a:t>reaches</a:t>
            </a:r>
            <a:r>
              <a:rPr lang="hu-HU" dirty="0"/>
              <a:t> B </a:t>
            </a:r>
            <a:r>
              <a:rPr lang="hu-HU" dirty="0" err="1"/>
              <a:t>at</a:t>
            </a:r>
            <a:endParaRPr lang="hu-HU" dirty="0"/>
          </a:p>
          <a:p>
            <a:r>
              <a:rPr lang="hu-HU" dirty="0"/>
              <a:t>(800x10</a:t>
            </a:r>
            <a:r>
              <a:rPr lang="hu-HU" baseline="30000" dirty="0"/>
              <a:t>-6</a:t>
            </a:r>
            <a:r>
              <a:rPr lang="hu-HU" dirty="0"/>
              <a:t>)+10</a:t>
            </a:r>
            <a:r>
              <a:rPr lang="hu-HU" baseline="30000" dirty="0"/>
              <a:t>-3</a:t>
            </a:r>
            <a:r>
              <a:rPr lang="hu-HU" dirty="0"/>
              <a:t>s</a:t>
            </a:r>
          </a:p>
          <a:p>
            <a:r>
              <a:rPr lang="hu-HU" dirty="0"/>
              <a:t>= 1.8ms</a:t>
            </a:r>
          </a:p>
        </p:txBody>
      </p:sp>
      <p:cxnSp>
        <p:nvCxnSpPr>
          <p:cNvPr id="47" name="Egyenes összekötő 46">
            <a:extLst>
              <a:ext uri="{FF2B5EF4-FFF2-40B4-BE49-F238E27FC236}">
                <a16:creationId xmlns:a16="http://schemas.microsoft.com/office/drawing/2014/main" id="{8996D8DE-F558-45ED-AB7A-A9F38CED2B04}"/>
              </a:ext>
            </a:extLst>
          </p:cNvPr>
          <p:cNvCxnSpPr>
            <a:cxnSpLocks/>
            <a:endCxn id="18" idx="1"/>
          </p:cNvCxnSpPr>
          <p:nvPr/>
        </p:nvCxnSpPr>
        <p:spPr>
          <a:xfrm flipH="1" flipV="1">
            <a:off x="9711702" y="3428168"/>
            <a:ext cx="181124" cy="8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40280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C2343A8D-280D-48FC-906F-E0EC71070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If we have a 1 Gbps link,</a:t>
            </a:r>
            <a:br>
              <a:rPr lang="en-US" dirty="0"/>
            </a:br>
            <a:r>
              <a:rPr lang="en-US" dirty="0"/>
              <a:t>the total time decreases to </a:t>
            </a:r>
            <a:r>
              <a:rPr lang="en-US" dirty="0">
                <a:solidFill>
                  <a:srgbClr val="FF0000"/>
                </a:solidFill>
              </a:rPr>
              <a:t>1.0008</a:t>
            </a:r>
            <a:r>
              <a:rPr lang="hu-HU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ms</a:t>
            </a:r>
            <a:endParaRPr lang="hu-HU" sz="3600" dirty="0">
              <a:solidFill>
                <a:srgbClr val="FF0000"/>
              </a:solidFill>
            </a:endParaRPr>
          </a:p>
        </p:txBody>
      </p:sp>
      <p:pic>
        <p:nvPicPr>
          <p:cNvPr id="4" name="Picture 2" descr="Related image">
            <a:extLst>
              <a:ext uri="{FF2B5EF4-FFF2-40B4-BE49-F238E27FC236}">
                <a16:creationId xmlns:a16="http://schemas.microsoft.com/office/drawing/2014/main" id="{477ECF2A-0D01-4230-8CF8-CE21A8480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9712" y="1516114"/>
            <a:ext cx="1383704" cy="922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lated image">
            <a:extLst>
              <a:ext uri="{FF2B5EF4-FFF2-40B4-BE49-F238E27FC236}">
                <a16:creationId xmlns:a16="http://schemas.microsoft.com/office/drawing/2014/main" id="{3AE47D00-2ECF-4908-A422-7C9B50209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8539" y="1516115"/>
            <a:ext cx="1383704" cy="922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FC1FCF3F-C30B-4132-A170-620CE772BFB5}"/>
              </a:ext>
            </a:extLst>
          </p:cNvPr>
          <p:cNvCxnSpPr>
            <a:cxnSpLocks/>
          </p:cNvCxnSpPr>
          <p:nvPr/>
        </p:nvCxnSpPr>
        <p:spPr>
          <a:xfrm>
            <a:off x="3424886" y="1977348"/>
            <a:ext cx="61174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zabadkézi sokszög: alakzat 17">
            <a:extLst>
              <a:ext uri="{FF2B5EF4-FFF2-40B4-BE49-F238E27FC236}">
                <a16:creationId xmlns:a16="http://schemas.microsoft.com/office/drawing/2014/main" id="{8A03A5B6-7E2E-40F7-B182-A346539D3FED}"/>
              </a:ext>
            </a:extLst>
          </p:cNvPr>
          <p:cNvSpPr/>
          <p:nvPr/>
        </p:nvSpPr>
        <p:spPr>
          <a:xfrm>
            <a:off x="2909250" y="28983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24" name="Egyenes összekötő nyíllal 23">
            <a:extLst>
              <a:ext uri="{FF2B5EF4-FFF2-40B4-BE49-F238E27FC236}">
                <a16:creationId xmlns:a16="http://schemas.microsoft.com/office/drawing/2014/main" id="{9D866C6B-3240-4EB6-BEF0-7CD071FF4F42}"/>
              </a:ext>
            </a:extLst>
          </p:cNvPr>
          <p:cNvCxnSpPr>
            <a:cxnSpLocks/>
          </p:cNvCxnSpPr>
          <p:nvPr/>
        </p:nvCxnSpPr>
        <p:spPr>
          <a:xfrm>
            <a:off x="6310476" y="4692843"/>
            <a:ext cx="0" cy="19167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6A70A2D7-80F9-4ACD-8981-5E8E0470320C}"/>
              </a:ext>
            </a:extLst>
          </p:cNvPr>
          <p:cNvSpPr txBox="1"/>
          <p:nvPr/>
        </p:nvSpPr>
        <p:spPr>
          <a:xfrm rot="5400000">
            <a:off x="6116157" y="5499052"/>
            <a:ext cx="683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  <a:endParaRPr lang="hu-HU" dirty="0"/>
          </a:p>
        </p:txBody>
      </p:sp>
      <p:cxnSp>
        <p:nvCxnSpPr>
          <p:cNvPr id="26" name="Egyenes összekötő 25">
            <a:extLst>
              <a:ext uri="{FF2B5EF4-FFF2-40B4-BE49-F238E27FC236}">
                <a16:creationId xmlns:a16="http://schemas.microsoft.com/office/drawing/2014/main" id="{8E843267-5F12-4106-931C-5D08A14477D8}"/>
              </a:ext>
            </a:extLst>
          </p:cNvPr>
          <p:cNvCxnSpPr>
            <a:cxnSpLocks/>
          </p:cNvCxnSpPr>
          <p:nvPr/>
        </p:nvCxnSpPr>
        <p:spPr>
          <a:xfrm>
            <a:off x="2910391" y="2634712"/>
            <a:ext cx="0" cy="4223288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gyenes összekötő 26">
            <a:extLst>
              <a:ext uri="{FF2B5EF4-FFF2-40B4-BE49-F238E27FC236}">
                <a16:creationId xmlns:a16="http://schemas.microsoft.com/office/drawing/2014/main" id="{35C9E672-8E33-4C6A-B558-A1D88872E946}"/>
              </a:ext>
            </a:extLst>
          </p:cNvPr>
          <p:cNvCxnSpPr>
            <a:cxnSpLocks/>
          </p:cNvCxnSpPr>
          <p:nvPr/>
        </p:nvCxnSpPr>
        <p:spPr>
          <a:xfrm>
            <a:off x="9711564" y="2634712"/>
            <a:ext cx="0" cy="4223288"/>
          </a:xfrm>
          <a:prstGeom prst="line">
            <a:avLst/>
          </a:prstGeom>
          <a:ln w="381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zövegdoboz 29">
            <a:extLst>
              <a:ext uri="{FF2B5EF4-FFF2-40B4-BE49-F238E27FC236}">
                <a16:creationId xmlns:a16="http://schemas.microsoft.com/office/drawing/2014/main" id="{E50845A9-0F07-437E-A945-24AA16D1876C}"/>
              </a:ext>
            </a:extLst>
          </p:cNvPr>
          <p:cNvSpPr txBox="1"/>
          <p:nvPr/>
        </p:nvSpPr>
        <p:spPr>
          <a:xfrm>
            <a:off x="4140200" y="1516114"/>
            <a:ext cx="4018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>
                <a:solidFill>
                  <a:srgbClr val="FF0000"/>
                </a:solidFill>
              </a:rPr>
              <a:t>1 </a:t>
            </a:r>
            <a:r>
              <a:rPr lang="hu-HU" b="1" dirty="0" err="1">
                <a:solidFill>
                  <a:srgbClr val="FF0000"/>
                </a:solidFill>
              </a:rPr>
              <a:t>Gbps</a:t>
            </a:r>
            <a:r>
              <a:rPr lang="hu-HU" b="1" dirty="0"/>
              <a:t>, 1 </a:t>
            </a:r>
            <a:r>
              <a:rPr lang="hu-HU" b="1" dirty="0" err="1"/>
              <a:t>ms</a:t>
            </a:r>
            <a:endParaRPr lang="hu-HU" b="1" dirty="0"/>
          </a:p>
        </p:txBody>
      </p:sp>
      <p:sp>
        <p:nvSpPr>
          <p:cNvPr id="31" name="Szövegdoboz 30">
            <a:extLst>
              <a:ext uri="{FF2B5EF4-FFF2-40B4-BE49-F238E27FC236}">
                <a16:creationId xmlns:a16="http://schemas.microsoft.com/office/drawing/2014/main" id="{A3591164-3B1A-489D-986F-B49AF8785716}"/>
              </a:ext>
            </a:extLst>
          </p:cNvPr>
          <p:cNvSpPr txBox="1"/>
          <p:nvPr/>
        </p:nvSpPr>
        <p:spPr>
          <a:xfrm>
            <a:off x="-12680" y="2602253"/>
            <a:ext cx="2562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dirty="0"/>
              <a:t>Time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transmit</a:t>
            </a:r>
            <a:endParaRPr lang="hu-HU" dirty="0"/>
          </a:p>
          <a:p>
            <a:pPr algn="r"/>
            <a:r>
              <a:rPr lang="hu-HU" dirty="0" err="1"/>
              <a:t>one</a:t>
            </a:r>
            <a:r>
              <a:rPr lang="hu-HU" dirty="0"/>
              <a:t> bit = </a:t>
            </a:r>
            <a:r>
              <a:rPr lang="hu-HU" dirty="0">
                <a:solidFill>
                  <a:srgbClr val="FF0000"/>
                </a:solidFill>
              </a:rPr>
              <a:t>10</a:t>
            </a:r>
            <a:r>
              <a:rPr lang="hu-HU" baseline="30000" dirty="0">
                <a:solidFill>
                  <a:srgbClr val="FF0000"/>
                </a:solidFill>
              </a:rPr>
              <a:t>-9</a:t>
            </a:r>
            <a:r>
              <a:rPr lang="hu-HU" dirty="0">
                <a:solidFill>
                  <a:srgbClr val="FF0000"/>
                </a:solidFill>
              </a:rPr>
              <a:t>s</a:t>
            </a:r>
          </a:p>
        </p:txBody>
      </p:sp>
      <p:sp>
        <p:nvSpPr>
          <p:cNvPr id="32" name="Szövegdoboz 31">
            <a:extLst>
              <a:ext uri="{FF2B5EF4-FFF2-40B4-BE49-F238E27FC236}">
                <a16:creationId xmlns:a16="http://schemas.microsoft.com/office/drawing/2014/main" id="{F9DDFF88-850D-4DD9-8420-461403F92B1C}"/>
              </a:ext>
            </a:extLst>
          </p:cNvPr>
          <p:cNvSpPr txBox="1"/>
          <p:nvPr/>
        </p:nvSpPr>
        <p:spPr>
          <a:xfrm>
            <a:off x="55248" y="3633266"/>
            <a:ext cx="2562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u-HU" dirty="0"/>
              <a:t>Time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transmit</a:t>
            </a:r>
            <a:endParaRPr lang="hu-HU" dirty="0"/>
          </a:p>
          <a:p>
            <a:pPr algn="r"/>
            <a:r>
              <a:rPr lang="hu-HU" dirty="0"/>
              <a:t>800 </a:t>
            </a:r>
            <a:r>
              <a:rPr lang="hu-HU" dirty="0" err="1"/>
              <a:t>bits</a:t>
            </a:r>
            <a:r>
              <a:rPr lang="hu-HU" dirty="0"/>
              <a:t> = </a:t>
            </a:r>
            <a:r>
              <a:rPr lang="hu-HU" dirty="0">
                <a:solidFill>
                  <a:srgbClr val="FF0000"/>
                </a:solidFill>
              </a:rPr>
              <a:t>800x10</a:t>
            </a:r>
            <a:r>
              <a:rPr lang="hu-HU" baseline="30000" dirty="0">
                <a:solidFill>
                  <a:srgbClr val="FF0000"/>
                </a:solidFill>
              </a:rPr>
              <a:t>-9</a:t>
            </a:r>
            <a:r>
              <a:rPr lang="hu-HU" dirty="0">
                <a:solidFill>
                  <a:srgbClr val="FF0000"/>
                </a:solidFill>
              </a:rPr>
              <a:t>s</a:t>
            </a:r>
          </a:p>
        </p:txBody>
      </p:sp>
      <p:cxnSp>
        <p:nvCxnSpPr>
          <p:cNvPr id="34" name="Egyenes összekötő 33">
            <a:extLst>
              <a:ext uri="{FF2B5EF4-FFF2-40B4-BE49-F238E27FC236}">
                <a16:creationId xmlns:a16="http://schemas.microsoft.com/office/drawing/2014/main" id="{D8092660-54CF-4B55-8995-20108FDD5358}"/>
              </a:ext>
            </a:extLst>
          </p:cNvPr>
          <p:cNvCxnSpPr>
            <a:endCxn id="31" idx="3"/>
          </p:cNvCxnSpPr>
          <p:nvPr/>
        </p:nvCxnSpPr>
        <p:spPr>
          <a:xfrm flipH="1">
            <a:off x="2550190" y="2898328"/>
            <a:ext cx="359060" cy="2709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Egyenes összekötő 35">
            <a:extLst>
              <a:ext uri="{FF2B5EF4-FFF2-40B4-BE49-F238E27FC236}">
                <a16:creationId xmlns:a16="http://schemas.microsoft.com/office/drawing/2014/main" id="{7A4058E0-2C98-4A89-A3A6-1E7A7CD49A76}"/>
              </a:ext>
            </a:extLst>
          </p:cNvPr>
          <p:cNvCxnSpPr>
            <a:stCxn id="18" idx="3"/>
            <a:endCxn id="32" idx="3"/>
          </p:cNvCxnSpPr>
          <p:nvPr/>
        </p:nvCxnSpPr>
        <p:spPr>
          <a:xfrm flipH="1">
            <a:off x="2618118" y="3864003"/>
            <a:ext cx="299677" cy="924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zövegdoboz 37">
            <a:extLst>
              <a:ext uri="{FF2B5EF4-FFF2-40B4-BE49-F238E27FC236}">
                <a16:creationId xmlns:a16="http://schemas.microsoft.com/office/drawing/2014/main" id="{CC54F35F-4123-4253-9C4C-2E7BBF65A634}"/>
              </a:ext>
            </a:extLst>
          </p:cNvPr>
          <p:cNvSpPr txBox="1"/>
          <p:nvPr/>
        </p:nvSpPr>
        <p:spPr>
          <a:xfrm>
            <a:off x="9892962" y="2709936"/>
            <a:ext cx="19434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Time </a:t>
            </a:r>
            <a:r>
              <a:rPr lang="hu-HU" dirty="0" err="1"/>
              <a:t>when</a:t>
            </a:r>
            <a:r>
              <a:rPr lang="hu-HU" dirty="0"/>
              <a:t> </a:t>
            </a:r>
            <a:r>
              <a:rPr lang="hu-HU" dirty="0" err="1"/>
              <a:t>that</a:t>
            </a:r>
            <a:endParaRPr lang="hu-HU" dirty="0"/>
          </a:p>
          <a:p>
            <a:r>
              <a:rPr lang="hu-HU" dirty="0"/>
              <a:t>bit </a:t>
            </a:r>
            <a:r>
              <a:rPr lang="hu-HU" dirty="0" err="1"/>
              <a:t>reaches</a:t>
            </a:r>
            <a:r>
              <a:rPr lang="hu-HU" dirty="0"/>
              <a:t> B:</a:t>
            </a:r>
          </a:p>
          <a:p>
            <a:r>
              <a:rPr lang="hu-HU" dirty="0">
                <a:solidFill>
                  <a:srgbClr val="FF0000"/>
                </a:solidFill>
              </a:rPr>
              <a:t>10</a:t>
            </a:r>
            <a:r>
              <a:rPr lang="hu-HU" baseline="30000" dirty="0">
                <a:solidFill>
                  <a:srgbClr val="FF0000"/>
                </a:solidFill>
              </a:rPr>
              <a:t>-9</a:t>
            </a:r>
            <a:r>
              <a:rPr lang="hu-HU" dirty="0"/>
              <a:t>+10</a:t>
            </a:r>
            <a:r>
              <a:rPr lang="hu-HU" baseline="30000" dirty="0"/>
              <a:t>-3</a:t>
            </a:r>
            <a:r>
              <a:rPr lang="hu-HU" dirty="0"/>
              <a:t>s</a:t>
            </a:r>
          </a:p>
        </p:txBody>
      </p:sp>
      <p:cxnSp>
        <p:nvCxnSpPr>
          <p:cNvPr id="39" name="Egyenes összekötő 38">
            <a:extLst>
              <a:ext uri="{FF2B5EF4-FFF2-40B4-BE49-F238E27FC236}">
                <a16:creationId xmlns:a16="http://schemas.microsoft.com/office/drawing/2014/main" id="{0638DA4F-0CF8-4A94-8A6E-207DE43DCAA4}"/>
              </a:ext>
            </a:extLst>
          </p:cNvPr>
          <p:cNvCxnSpPr>
            <a:cxnSpLocks/>
            <a:endCxn id="18" idx="2"/>
          </p:cNvCxnSpPr>
          <p:nvPr/>
        </p:nvCxnSpPr>
        <p:spPr>
          <a:xfrm flipH="1" flipV="1">
            <a:off x="9703156" y="4368205"/>
            <a:ext cx="189670" cy="3781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gyenes összekötő 41">
            <a:extLst>
              <a:ext uri="{FF2B5EF4-FFF2-40B4-BE49-F238E27FC236}">
                <a16:creationId xmlns:a16="http://schemas.microsoft.com/office/drawing/2014/main" id="{8802D7C1-04FF-4388-BBF2-D97559A2AF4A}"/>
              </a:ext>
            </a:extLst>
          </p:cNvPr>
          <p:cNvCxnSpPr>
            <a:cxnSpLocks/>
            <a:stCxn id="18" idx="0"/>
          </p:cNvCxnSpPr>
          <p:nvPr/>
        </p:nvCxnSpPr>
        <p:spPr>
          <a:xfrm>
            <a:off x="2909250" y="2898328"/>
            <a:ext cx="6989173" cy="2709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Szövegdoboz 45">
            <a:extLst>
              <a:ext uri="{FF2B5EF4-FFF2-40B4-BE49-F238E27FC236}">
                <a16:creationId xmlns:a16="http://schemas.microsoft.com/office/drawing/2014/main" id="{B1D8347D-06DC-4558-8787-89124762AE8D}"/>
              </a:ext>
            </a:extLst>
          </p:cNvPr>
          <p:cNvSpPr txBox="1"/>
          <p:nvPr/>
        </p:nvSpPr>
        <p:spPr>
          <a:xfrm>
            <a:off x="9892962" y="4279597"/>
            <a:ext cx="2658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The last bit</a:t>
            </a:r>
          </a:p>
          <a:p>
            <a:r>
              <a:rPr lang="hu-HU" dirty="0" err="1"/>
              <a:t>reaches</a:t>
            </a:r>
            <a:r>
              <a:rPr lang="hu-HU" dirty="0"/>
              <a:t> B </a:t>
            </a:r>
            <a:r>
              <a:rPr lang="hu-HU" dirty="0" err="1"/>
              <a:t>at</a:t>
            </a:r>
            <a:endParaRPr lang="hu-HU" dirty="0"/>
          </a:p>
          <a:p>
            <a:r>
              <a:rPr lang="hu-HU" dirty="0"/>
              <a:t>(</a:t>
            </a:r>
            <a:r>
              <a:rPr lang="hu-HU" dirty="0">
                <a:solidFill>
                  <a:srgbClr val="FF0000"/>
                </a:solidFill>
              </a:rPr>
              <a:t>800x10</a:t>
            </a:r>
            <a:r>
              <a:rPr lang="hu-HU" baseline="30000" dirty="0">
                <a:solidFill>
                  <a:srgbClr val="FF0000"/>
                </a:solidFill>
              </a:rPr>
              <a:t>-9</a:t>
            </a:r>
            <a:r>
              <a:rPr lang="hu-HU" dirty="0"/>
              <a:t>)+10</a:t>
            </a:r>
            <a:r>
              <a:rPr lang="hu-HU" baseline="30000" dirty="0"/>
              <a:t>-3</a:t>
            </a:r>
            <a:r>
              <a:rPr lang="hu-HU" dirty="0"/>
              <a:t>s</a:t>
            </a:r>
          </a:p>
          <a:p>
            <a:r>
              <a:rPr lang="hu-HU" dirty="0"/>
              <a:t>= </a:t>
            </a:r>
            <a:r>
              <a:rPr lang="hu-HU" dirty="0">
                <a:solidFill>
                  <a:srgbClr val="FF0000"/>
                </a:solidFill>
              </a:rPr>
              <a:t>1.0008 </a:t>
            </a:r>
            <a:r>
              <a:rPr lang="hu-HU" dirty="0" err="1">
                <a:solidFill>
                  <a:srgbClr val="FF0000"/>
                </a:solidFill>
              </a:rPr>
              <a:t>ms</a:t>
            </a:r>
            <a:endParaRPr lang="hu-HU" dirty="0">
              <a:solidFill>
                <a:srgbClr val="FF0000"/>
              </a:solidFill>
            </a:endParaRPr>
          </a:p>
        </p:txBody>
      </p:sp>
      <p:cxnSp>
        <p:nvCxnSpPr>
          <p:cNvPr id="47" name="Egyenes összekötő 46">
            <a:extLst>
              <a:ext uri="{FF2B5EF4-FFF2-40B4-BE49-F238E27FC236}">
                <a16:creationId xmlns:a16="http://schemas.microsoft.com/office/drawing/2014/main" id="{8996D8DE-F558-45ED-AB7A-A9F38CED2B04}"/>
              </a:ext>
            </a:extLst>
          </p:cNvPr>
          <p:cNvCxnSpPr>
            <a:cxnSpLocks/>
            <a:endCxn id="18" idx="1"/>
          </p:cNvCxnSpPr>
          <p:nvPr/>
        </p:nvCxnSpPr>
        <p:spPr>
          <a:xfrm flipH="1">
            <a:off x="9711702" y="3428168"/>
            <a:ext cx="1811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6697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C2343A8D-280D-48FC-906F-E0EC71070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If we now exchange a 1GB file</a:t>
            </a:r>
            <a:br>
              <a:rPr lang="en-US" dirty="0"/>
            </a:br>
            <a:r>
              <a:rPr lang="hu-HU" dirty="0" err="1"/>
              <a:t>split</a:t>
            </a:r>
            <a:r>
              <a:rPr lang="hu-HU" dirty="0"/>
              <a:t> in 100B </a:t>
            </a:r>
            <a:r>
              <a:rPr lang="hu-HU" dirty="0" err="1"/>
              <a:t>packets</a:t>
            </a:r>
            <a:endParaRPr lang="hu-HU" sz="3600" dirty="0">
              <a:solidFill>
                <a:srgbClr val="FF0000"/>
              </a:solidFill>
            </a:endParaRPr>
          </a:p>
        </p:txBody>
      </p:sp>
      <p:pic>
        <p:nvPicPr>
          <p:cNvPr id="4" name="Picture 2" descr="Related image">
            <a:extLst>
              <a:ext uri="{FF2B5EF4-FFF2-40B4-BE49-F238E27FC236}">
                <a16:creationId xmlns:a16="http://schemas.microsoft.com/office/drawing/2014/main" id="{477ECF2A-0D01-4230-8CF8-CE21A8480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9712" y="1516114"/>
            <a:ext cx="1383704" cy="922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Related image">
            <a:extLst>
              <a:ext uri="{FF2B5EF4-FFF2-40B4-BE49-F238E27FC236}">
                <a16:creationId xmlns:a16="http://schemas.microsoft.com/office/drawing/2014/main" id="{3AE47D00-2ECF-4908-A422-7C9B502097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8539" y="1516115"/>
            <a:ext cx="1383704" cy="922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FC1FCF3F-C30B-4132-A170-620CE772BFB5}"/>
              </a:ext>
            </a:extLst>
          </p:cNvPr>
          <p:cNvCxnSpPr>
            <a:cxnSpLocks/>
          </p:cNvCxnSpPr>
          <p:nvPr/>
        </p:nvCxnSpPr>
        <p:spPr>
          <a:xfrm>
            <a:off x="3424886" y="1977348"/>
            <a:ext cx="61174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zabadkézi sokszög: alakzat 17">
            <a:extLst>
              <a:ext uri="{FF2B5EF4-FFF2-40B4-BE49-F238E27FC236}">
                <a16:creationId xmlns:a16="http://schemas.microsoft.com/office/drawing/2014/main" id="{8A03A5B6-7E2E-40F7-B182-A346539D3FED}"/>
              </a:ext>
            </a:extLst>
          </p:cNvPr>
          <p:cNvSpPr/>
          <p:nvPr/>
        </p:nvSpPr>
        <p:spPr>
          <a:xfrm>
            <a:off x="2909250" y="28983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24" name="Egyenes összekötő nyíllal 23">
            <a:extLst>
              <a:ext uri="{FF2B5EF4-FFF2-40B4-BE49-F238E27FC236}">
                <a16:creationId xmlns:a16="http://schemas.microsoft.com/office/drawing/2014/main" id="{9D866C6B-3240-4EB6-BEF0-7CD071FF4F42}"/>
              </a:ext>
            </a:extLst>
          </p:cNvPr>
          <p:cNvCxnSpPr>
            <a:cxnSpLocks/>
          </p:cNvCxnSpPr>
          <p:nvPr/>
        </p:nvCxnSpPr>
        <p:spPr>
          <a:xfrm>
            <a:off x="6310476" y="4692843"/>
            <a:ext cx="0" cy="191676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6A70A2D7-80F9-4ACD-8981-5E8E0470320C}"/>
              </a:ext>
            </a:extLst>
          </p:cNvPr>
          <p:cNvSpPr txBox="1"/>
          <p:nvPr/>
        </p:nvSpPr>
        <p:spPr>
          <a:xfrm rot="5400000">
            <a:off x="6116157" y="5499052"/>
            <a:ext cx="6836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  <a:endParaRPr lang="hu-HU" dirty="0"/>
          </a:p>
        </p:txBody>
      </p:sp>
      <p:sp>
        <p:nvSpPr>
          <p:cNvPr id="30" name="Szövegdoboz 29">
            <a:extLst>
              <a:ext uri="{FF2B5EF4-FFF2-40B4-BE49-F238E27FC236}">
                <a16:creationId xmlns:a16="http://schemas.microsoft.com/office/drawing/2014/main" id="{E50845A9-0F07-437E-A945-24AA16D1876C}"/>
              </a:ext>
            </a:extLst>
          </p:cNvPr>
          <p:cNvSpPr txBox="1"/>
          <p:nvPr/>
        </p:nvSpPr>
        <p:spPr>
          <a:xfrm>
            <a:off x="4140200" y="1516114"/>
            <a:ext cx="4018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>
                <a:solidFill>
                  <a:srgbClr val="FF0000"/>
                </a:solidFill>
              </a:rPr>
              <a:t>1 </a:t>
            </a:r>
            <a:r>
              <a:rPr lang="hu-HU" b="1" dirty="0" err="1">
                <a:solidFill>
                  <a:srgbClr val="FF0000"/>
                </a:solidFill>
              </a:rPr>
              <a:t>Gbps</a:t>
            </a:r>
            <a:r>
              <a:rPr lang="hu-HU" b="1" dirty="0"/>
              <a:t>, 1 </a:t>
            </a:r>
            <a:r>
              <a:rPr lang="hu-HU" b="1" dirty="0" err="1"/>
              <a:t>ms</a:t>
            </a:r>
            <a:endParaRPr lang="hu-HU" b="1" dirty="0"/>
          </a:p>
        </p:txBody>
      </p:sp>
      <p:sp>
        <p:nvSpPr>
          <p:cNvPr id="38" name="Szövegdoboz 37">
            <a:extLst>
              <a:ext uri="{FF2B5EF4-FFF2-40B4-BE49-F238E27FC236}">
                <a16:creationId xmlns:a16="http://schemas.microsoft.com/office/drawing/2014/main" id="{CC54F35F-4123-4253-9C4C-2E7BBF65A634}"/>
              </a:ext>
            </a:extLst>
          </p:cNvPr>
          <p:cNvSpPr txBox="1"/>
          <p:nvPr/>
        </p:nvSpPr>
        <p:spPr>
          <a:xfrm>
            <a:off x="9892962" y="2709936"/>
            <a:ext cx="19434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Time </a:t>
            </a:r>
            <a:r>
              <a:rPr lang="hu-HU" dirty="0" err="1"/>
              <a:t>when</a:t>
            </a:r>
            <a:r>
              <a:rPr lang="hu-HU" dirty="0"/>
              <a:t> </a:t>
            </a:r>
            <a:r>
              <a:rPr lang="hu-HU" dirty="0" err="1"/>
              <a:t>that</a:t>
            </a:r>
            <a:endParaRPr lang="hu-HU" dirty="0"/>
          </a:p>
          <a:p>
            <a:r>
              <a:rPr lang="hu-HU" dirty="0"/>
              <a:t>bit </a:t>
            </a:r>
            <a:r>
              <a:rPr lang="hu-HU" dirty="0" err="1"/>
              <a:t>reaches</a:t>
            </a:r>
            <a:r>
              <a:rPr lang="hu-HU" dirty="0"/>
              <a:t> B:</a:t>
            </a:r>
          </a:p>
          <a:p>
            <a:r>
              <a:rPr lang="hu-HU" dirty="0">
                <a:solidFill>
                  <a:srgbClr val="FF0000"/>
                </a:solidFill>
              </a:rPr>
              <a:t>10</a:t>
            </a:r>
            <a:r>
              <a:rPr lang="hu-HU" baseline="30000" dirty="0">
                <a:solidFill>
                  <a:srgbClr val="FF0000"/>
                </a:solidFill>
              </a:rPr>
              <a:t>-9</a:t>
            </a:r>
            <a:r>
              <a:rPr lang="hu-HU" dirty="0"/>
              <a:t>+10</a:t>
            </a:r>
            <a:r>
              <a:rPr lang="hu-HU" baseline="30000" dirty="0"/>
              <a:t>-3</a:t>
            </a:r>
            <a:r>
              <a:rPr lang="hu-HU" dirty="0"/>
              <a:t>s</a:t>
            </a:r>
          </a:p>
        </p:txBody>
      </p:sp>
      <p:cxnSp>
        <p:nvCxnSpPr>
          <p:cNvPr id="39" name="Egyenes összekötő 38">
            <a:extLst>
              <a:ext uri="{FF2B5EF4-FFF2-40B4-BE49-F238E27FC236}">
                <a16:creationId xmlns:a16="http://schemas.microsoft.com/office/drawing/2014/main" id="{0638DA4F-0CF8-4A94-8A6E-207DE43DCAA4}"/>
              </a:ext>
            </a:extLst>
          </p:cNvPr>
          <p:cNvCxnSpPr>
            <a:cxnSpLocks/>
            <a:endCxn id="18" idx="2"/>
          </p:cNvCxnSpPr>
          <p:nvPr/>
        </p:nvCxnSpPr>
        <p:spPr>
          <a:xfrm flipH="1" flipV="1">
            <a:off x="9703156" y="4368205"/>
            <a:ext cx="189670" cy="3781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Szövegdoboz 45">
            <a:extLst>
              <a:ext uri="{FF2B5EF4-FFF2-40B4-BE49-F238E27FC236}">
                <a16:creationId xmlns:a16="http://schemas.microsoft.com/office/drawing/2014/main" id="{B1D8347D-06DC-4558-8787-89124762AE8D}"/>
              </a:ext>
            </a:extLst>
          </p:cNvPr>
          <p:cNvSpPr txBox="1"/>
          <p:nvPr/>
        </p:nvSpPr>
        <p:spPr>
          <a:xfrm>
            <a:off x="9892962" y="4279597"/>
            <a:ext cx="26582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The last bit</a:t>
            </a:r>
          </a:p>
          <a:p>
            <a:r>
              <a:rPr lang="hu-HU" dirty="0" err="1"/>
              <a:t>reaches</a:t>
            </a:r>
            <a:r>
              <a:rPr lang="hu-HU" dirty="0"/>
              <a:t> B </a:t>
            </a:r>
            <a:r>
              <a:rPr lang="hu-HU" dirty="0" err="1"/>
              <a:t>at</a:t>
            </a:r>
            <a:endParaRPr lang="hu-HU" dirty="0"/>
          </a:p>
          <a:p>
            <a:r>
              <a:rPr lang="hu-HU" dirty="0"/>
              <a:t>(</a:t>
            </a:r>
            <a:r>
              <a:rPr lang="hu-HU" dirty="0">
                <a:solidFill>
                  <a:srgbClr val="FF0000"/>
                </a:solidFill>
              </a:rPr>
              <a:t>10</a:t>
            </a:r>
            <a:r>
              <a:rPr lang="hu-HU" baseline="30000" dirty="0">
                <a:solidFill>
                  <a:srgbClr val="FF0000"/>
                </a:solidFill>
              </a:rPr>
              <a:t>7</a:t>
            </a:r>
            <a:r>
              <a:rPr lang="hu-HU" dirty="0"/>
              <a:t>x800x10</a:t>
            </a:r>
            <a:r>
              <a:rPr lang="hu-HU" baseline="30000" dirty="0"/>
              <a:t>-9</a:t>
            </a:r>
            <a:r>
              <a:rPr lang="hu-HU" dirty="0"/>
              <a:t>)+10</a:t>
            </a:r>
            <a:r>
              <a:rPr lang="hu-HU" baseline="30000" dirty="0"/>
              <a:t>-3</a:t>
            </a:r>
            <a:r>
              <a:rPr lang="hu-HU" dirty="0"/>
              <a:t>s</a:t>
            </a:r>
          </a:p>
          <a:p>
            <a:r>
              <a:rPr lang="hu-HU" dirty="0"/>
              <a:t>= </a:t>
            </a:r>
            <a:r>
              <a:rPr lang="hu-HU" dirty="0">
                <a:solidFill>
                  <a:srgbClr val="FF0000"/>
                </a:solidFill>
              </a:rPr>
              <a:t>8001 </a:t>
            </a:r>
            <a:r>
              <a:rPr lang="hu-HU" dirty="0" err="1">
                <a:solidFill>
                  <a:srgbClr val="FF0000"/>
                </a:solidFill>
              </a:rPr>
              <a:t>ms</a:t>
            </a:r>
            <a:endParaRPr lang="hu-HU" dirty="0">
              <a:solidFill>
                <a:srgbClr val="FF0000"/>
              </a:solidFill>
            </a:endParaRPr>
          </a:p>
        </p:txBody>
      </p:sp>
      <p:cxnSp>
        <p:nvCxnSpPr>
          <p:cNvPr id="47" name="Egyenes összekötő 46">
            <a:extLst>
              <a:ext uri="{FF2B5EF4-FFF2-40B4-BE49-F238E27FC236}">
                <a16:creationId xmlns:a16="http://schemas.microsoft.com/office/drawing/2014/main" id="{8996D8DE-F558-45ED-AB7A-A9F38CED2B04}"/>
              </a:ext>
            </a:extLst>
          </p:cNvPr>
          <p:cNvCxnSpPr>
            <a:cxnSpLocks/>
            <a:endCxn id="18" idx="1"/>
          </p:cNvCxnSpPr>
          <p:nvPr/>
        </p:nvCxnSpPr>
        <p:spPr>
          <a:xfrm flipH="1">
            <a:off x="9711702" y="3428168"/>
            <a:ext cx="18112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zabadkézi sokszög: alakzat 20">
            <a:extLst>
              <a:ext uri="{FF2B5EF4-FFF2-40B4-BE49-F238E27FC236}">
                <a16:creationId xmlns:a16="http://schemas.microsoft.com/office/drawing/2014/main" id="{B4265C95-2EAA-4F49-ACB5-6DCBA11089F1}"/>
              </a:ext>
            </a:extLst>
          </p:cNvPr>
          <p:cNvSpPr/>
          <p:nvPr/>
        </p:nvSpPr>
        <p:spPr>
          <a:xfrm>
            <a:off x="2909250" y="30507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Szabadkézi sokszög: alakzat 21">
            <a:extLst>
              <a:ext uri="{FF2B5EF4-FFF2-40B4-BE49-F238E27FC236}">
                <a16:creationId xmlns:a16="http://schemas.microsoft.com/office/drawing/2014/main" id="{3C0AA25E-1214-4620-9D97-20C795AB4A38}"/>
              </a:ext>
            </a:extLst>
          </p:cNvPr>
          <p:cNvSpPr/>
          <p:nvPr/>
        </p:nvSpPr>
        <p:spPr>
          <a:xfrm>
            <a:off x="2909250" y="32031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8" name="Szabadkézi sokszög: alakzat 27">
            <a:extLst>
              <a:ext uri="{FF2B5EF4-FFF2-40B4-BE49-F238E27FC236}">
                <a16:creationId xmlns:a16="http://schemas.microsoft.com/office/drawing/2014/main" id="{E370A585-7AE5-47FE-886D-F69D6235210A}"/>
              </a:ext>
            </a:extLst>
          </p:cNvPr>
          <p:cNvSpPr/>
          <p:nvPr/>
        </p:nvSpPr>
        <p:spPr>
          <a:xfrm>
            <a:off x="2921950" y="33555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9" name="Szabadkézi sokszög: alakzat 28">
            <a:extLst>
              <a:ext uri="{FF2B5EF4-FFF2-40B4-BE49-F238E27FC236}">
                <a16:creationId xmlns:a16="http://schemas.microsoft.com/office/drawing/2014/main" id="{695103BB-558E-434C-BA23-2DECD7280067}"/>
              </a:ext>
            </a:extLst>
          </p:cNvPr>
          <p:cNvSpPr/>
          <p:nvPr/>
        </p:nvSpPr>
        <p:spPr>
          <a:xfrm>
            <a:off x="2921950" y="35079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3" name="Szabadkézi sokszög: alakzat 32">
            <a:extLst>
              <a:ext uri="{FF2B5EF4-FFF2-40B4-BE49-F238E27FC236}">
                <a16:creationId xmlns:a16="http://schemas.microsoft.com/office/drawing/2014/main" id="{7DFC7D1B-5F9A-4CF9-9666-A12612570E62}"/>
              </a:ext>
            </a:extLst>
          </p:cNvPr>
          <p:cNvSpPr/>
          <p:nvPr/>
        </p:nvSpPr>
        <p:spPr>
          <a:xfrm>
            <a:off x="2909250" y="36603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5" name="Szabadkézi sokszög: alakzat 34">
            <a:extLst>
              <a:ext uri="{FF2B5EF4-FFF2-40B4-BE49-F238E27FC236}">
                <a16:creationId xmlns:a16="http://schemas.microsoft.com/office/drawing/2014/main" id="{38448D64-527C-44B5-BB73-D1715FF21A43}"/>
              </a:ext>
            </a:extLst>
          </p:cNvPr>
          <p:cNvSpPr/>
          <p:nvPr/>
        </p:nvSpPr>
        <p:spPr>
          <a:xfrm>
            <a:off x="2921950" y="38127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37" name="Szabadkézi sokszög: alakzat 36">
            <a:extLst>
              <a:ext uri="{FF2B5EF4-FFF2-40B4-BE49-F238E27FC236}">
                <a16:creationId xmlns:a16="http://schemas.microsoft.com/office/drawing/2014/main" id="{082A662A-3911-4322-AE12-AD6828AFBE72}"/>
              </a:ext>
            </a:extLst>
          </p:cNvPr>
          <p:cNvSpPr/>
          <p:nvPr/>
        </p:nvSpPr>
        <p:spPr>
          <a:xfrm>
            <a:off x="2909250" y="39651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0" name="Szabadkézi sokszög: alakzat 39">
            <a:extLst>
              <a:ext uri="{FF2B5EF4-FFF2-40B4-BE49-F238E27FC236}">
                <a16:creationId xmlns:a16="http://schemas.microsoft.com/office/drawing/2014/main" id="{4036D353-03CF-4AC1-B5C8-3C2D4FA86E46}"/>
              </a:ext>
            </a:extLst>
          </p:cNvPr>
          <p:cNvSpPr/>
          <p:nvPr/>
        </p:nvSpPr>
        <p:spPr>
          <a:xfrm>
            <a:off x="2896550" y="41175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1" name="Szabadkézi sokszög: alakzat 40">
            <a:extLst>
              <a:ext uri="{FF2B5EF4-FFF2-40B4-BE49-F238E27FC236}">
                <a16:creationId xmlns:a16="http://schemas.microsoft.com/office/drawing/2014/main" id="{1DB2767A-D7B5-4048-8DE9-E255EA7E3DF7}"/>
              </a:ext>
            </a:extLst>
          </p:cNvPr>
          <p:cNvSpPr/>
          <p:nvPr/>
        </p:nvSpPr>
        <p:spPr>
          <a:xfrm>
            <a:off x="2896550" y="42699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3" name="Szabadkézi sokszög: alakzat 42">
            <a:extLst>
              <a:ext uri="{FF2B5EF4-FFF2-40B4-BE49-F238E27FC236}">
                <a16:creationId xmlns:a16="http://schemas.microsoft.com/office/drawing/2014/main" id="{E44175C8-C68C-4641-9429-EBCF204F3D31}"/>
              </a:ext>
            </a:extLst>
          </p:cNvPr>
          <p:cNvSpPr/>
          <p:nvPr/>
        </p:nvSpPr>
        <p:spPr>
          <a:xfrm>
            <a:off x="2909250" y="44223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4" name="Szabadkézi sokszög: alakzat 43">
            <a:extLst>
              <a:ext uri="{FF2B5EF4-FFF2-40B4-BE49-F238E27FC236}">
                <a16:creationId xmlns:a16="http://schemas.microsoft.com/office/drawing/2014/main" id="{4FEA805B-EBA2-4B11-B262-12D2BF9734D4}"/>
              </a:ext>
            </a:extLst>
          </p:cNvPr>
          <p:cNvSpPr/>
          <p:nvPr/>
        </p:nvSpPr>
        <p:spPr>
          <a:xfrm>
            <a:off x="2883850" y="45747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5" name="Szabadkézi sokszög: alakzat 44">
            <a:extLst>
              <a:ext uri="{FF2B5EF4-FFF2-40B4-BE49-F238E27FC236}">
                <a16:creationId xmlns:a16="http://schemas.microsoft.com/office/drawing/2014/main" id="{FC88919B-A828-4CD3-B3A2-FAB3B71637C9}"/>
              </a:ext>
            </a:extLst>
          </p:cNvPr>
          <p:cNvSpPr/>
          <p:nvPr/>
        </p:nvSpPr>
        <p:spPr>
          <a:xfrm>
            <a:off x="2883850" y="47271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8" name="Szabadkézi sokszög: alakzat 47">
            <a:extLst>
              <a:ext uri="{FF2B5EF4-FFF2-40B4-BE49-F238E27FC236}">
                <a16:creationId xmlns:a16="http://schemas.microsoft.com/office/drawing/2014/main" id="{02DA5F0A-8040-4D57-A873-43902DA71D7A}"/>
              </a:ext>
            </a:extLst>
          </p:cNvPr>
          <p:cNvSpPr/>
          <p:nvPr/>
        </p:nvSpPr>
        <p:spPr>
          <a:xfrm>
            <a:off x="2883850" y="48795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9" name="Szabadkézi sokszög: alakzat 48">
            <a:extLst>
              <a:ext uri="{FF2B5EF4-FFF2-40B4-BE49-F238E27FC236}">
                <a16:creationId xmlns:a16="http://schemas.microsoft.com/office/drawing/2014/main" id="{0EF6ADFA-1AA0-4AA2-B706-C920595ED343}"/>
              </a:ext>
            </a:extLst>
          </p:cNvPr>
          <p:cNvSpPr/>
          <p:nvPr/>
        </p:nvSpPr>
        <p:spPr>
          <a:xfrm>
            <a:off x="2896550" y="50319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0" name="Szabadkézi sokszög: alakzat 49">
            <a:extLst>
              <a:ext uri="{FF2B5EF4-FFF2-40B4-BE49-F238E27FC236}">
                <a16:creationId xmlns:a16="http://schemas.microsoft.com/office/drawing/2014/main" id="{BED49CA2-F75A-4D51-A91D-41C11C17BC79}"/>
              </a:ext>
            </a:extLst>
          </p:cNvPr>
          <p:cNvSpPr/>
          <p:nvPr/>
        </p:nvSpPr>
        <p:spPr>
          <a:xfrm>
            <a:off x="2896550" y="51843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1" name="Szabadkézi sokszög: alakzat 50">
            <a:extLst>
              <a:ext uri="{FF2B5EF4-FFF2-40B4-BE49-F238E27FC236}">
                <a16:creationId xmlns:a16="http://schemas.microsoft.com/office/drawing/2014/main" id="{A87FA09D-1279-434E-B922-B6ACEF6B6176}"/>
              </a:ext>
            </a:extLst>
          </p:cNvPr>
          <p:cNvSpPr/>
          <p:nvPr/>
        </p:nvSpPr>
        <p:spPr>
          <a:xfrm>
            <a:off x="2883850" y="53367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2" name="Szabadkézi sokszög: alakzat 51">
            <a:extLst>
              <a:ext uri="{FF2B5EF4-FFF2-40B4-BE49-F238E27FC236}">
                <a16:creationId xmlns:a16="http://schemas.microsoft.com/office/drawing/2014/main" id="{6A8E60EF-25D9-41DA-9617-C457DCF258B9}"/>
              </a:ext>
            </a:extLst>
          </p:cNvPr>
          <p:cNvSpPr/>
          <p:nvPr/>
        </p:nvSpPr>
        <p:spPr>
          <a:xfrm>
            <a:off x="2896550" y="54891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3" name="Szabadkézi sokszög: alakzat 52">
            <a:extLst>
              <a:ext uri="{FF2B5EF4-FFF2-40B4-BE49-F238E27FC236}">
                <a16:creationId xmlns:a16="http://schemas.microsoft.com/office/drawing/2014/main" id="{562C7335-2710-4BF7-83E9-F5C322BA2ABC}"/>
              </a:ext>
            </a:extLst>
          </p:cNvPr>
          <p:cNvSpPr/>
          <p:nvPr/>
        </p:nvSpPr>
        <p:spPr>
          <a:xfrm>
            <a:off x="2883850" y="56415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4" name="Szabadkézi sokszög: alakzat 53">
            <a:extLst>
              <a:ext uri="{FF2B5EF4-FFF2-40B4-BE49-F238E27FC236}">
                <a16:creationId xmlns:a16="http://schemas.microsoft.com/office/drawing/2014/main" id="{27084EA2-F7CC-4DCA-AB3E-AA24E84458CE}"/>
              </a:ext>
            </a:extLst>
          </p:cNvPr>
          <p:cNvSpPr/>
          <p:nvPr/>
        </p:nvSpPr>
        <p:spPr>
          <a:xfrm>
            <a:off x="2871150" y="57939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5" name="Szabadkézi sokszög: alakzat 54">
            <a:extLst>
              <a:ext uri="{FF2B5EF4-FFF2-40B4-BE49-F238E27FC236}">
                <a16:creationId xmlns:a16="http://schemas.microsoft.com/office/drawing/2014/main" id="{C5D4FFD3-C9CA-437B-80A0-441470906A2D}"/>
              </a:ext>
            </a:extLst>
          </p:cNvPr>
          <p:cNvSpPr/>
          <p:nvPr/>
        </p:nvSpPr>
        <p:spPr>
          <a:xfrm>
            <a:off x="2921950" y="59844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6" name="Szabadkézi sokszög: alakzat 55">
            <a:extLst>
              <a:ext uri="{FF2B5EF4-FFF2-40B4-BE49-F238E27FC236}">
                <a16:creationId xmlns:a16="http://schemas.microsoft.com/office/drawing/2014/main" id="{1F4502B4-67AD-4464-AC53-217960BF2E86}"/>
              </a:ext>
            </a:extLst>
          </p:cNvPr>
          <p:cNvSpPr/>
          <p:nvPr/>
        </p:nvSpPr>
        <p:spPr>
          <a:xfrm>
            <a:off x="2921950" y="61368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7" name="Szabadkézi sokszög: alakzat 56">
            <a:extLst>
              <a:ext uri="{FF2B5EF4-FFF2-40B4-BE49-F238E27FC236}">
                <a16:creationId xmlns:a16="http://schemas.microsoft.com/office/drawing/2014/main" id="{BA449AE7-1F10-4EFC-9AAA-A939B95AEF33}"/>
              </a:ext>
            </a:extLst>
          </p:cNvPr>
          <p:cNvSpPr/>
          <p:nvPr/>
        </p:nvSpPr>
        <p:spPr>
          <a:xfrm>
            <a:off x="2921950" y="62892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8" name="Szabadkézi sokszög: alakzat 57">
            <a:extLst>
              <a:ext uri="{FF2B5EF4-FFF2-40B4-BE49-F238E27FC236}">
                <a16:creationId xmlns:a16="http://schemas.microsoft.com/office/drawing/2014/main" id="{0024372E-5502-41EE-9996-D5679EBC1655}"/>
              </a:ext>
            </a:extLst>
          </p:cNvPr>
          <p:cNvSpPr/>
          <p:nvPr/>
        </p:nvSpPr>
        <p:spPr>
          <a:xfrm>
            <a:off x="2934650" y="64416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9" name="Szabadkézi sokszög: alakzat 58">
            <a:extLst>
              <a:ext uri="{FF2B5EF4-FFF2-40B4-BE49-F238E27FC236}">
                <a16:creationId xmlns:a16="http://schemas.microsoft.com/office/drawing/2014/main" id="{8C0448A1-30B3-4A39-801D-8BC8F9B223A9}"/>
              </a:ext>
            </a:extLst>
          </p:cNvPr>
          <p:cNvSpPr/>
          <p:nvPr/>
        </p:nvSpPr>
        <p:spPr>
          <a:xfrm>
            <a:off x="2934650" y="65940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0" name="Szabadkézi sokszög: alakzat 59">
            <a:extLst>
              <a:ext uri="{FF2B5EF4-FFF2-40B4-BE49-F238E27FC236}">
                <a16:creationId xmlns:a16="http://schemas.microsoft.com/office/drawing/2014/main" id="{F34DCEF9-B737-4554-B592-82FA94D0DDED}"/>
              </a:ext>
            </a:extLst>
          </p:cNvPr>
          <p:cNvSpPr/>
          <p:nvPr/>
        </p:nvSpPr>
        <p:spPr>
          <a:xfrm>
            <a:off x="2921950" y="67464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1" name="Szabadkézi sokszög: alakzat 60">
            <a:extLst>
              <a:ext uri="{FF2B5EF4-FFF2-40B4-BE49-F238E27FC236}">
                <a16:creationId xmlns:a16="http://schemas.microsoft.com/office/drawing/2014/main" id="{F7401279-780F-459B-BF5F-AB69676F4DFF}"/>
              </a:ext>
            </a:extLst>
          </p:cNvPr>
          <p:cNvSpPr/>
          <p:nvPr/>
        </p:nvSpPr>
        <p:spPr>
          <a:xfrm>
            <a:off x="2934650" y="68988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2" name="Szabadkézi sokszög: alakzat 61">
            <a:extLst>
              <a:ext uri="{FF2B5EF4-FFF2-40B4-BE49-F238E27FC236}">
                <a16:creationId xmlns:a16="http://schemas.microsoft.com/office/drawing/2014/main" id="{190761EA-0DE4-4892-8CD1-E9ADB03D0F79}"/>
              </a:ext>
            </a:extLst>
          </p:cNvPr>
          <p:cNvSpPr/>
          <p:nvPr/>
        </p:nvSpPr>
        <p:spPr>
          <a:xfrm>
            <a:off x="2921950" y="70512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63" name="Szabadkézi sokszög: alakzat 62">
            <a:extLst>
              <a:ext uri="{FF2B5EF4-FFF2-40B4-BE49-F238E27FC236}">
                <a16:creationId xmlns:a16="http://schemas.microsoft.com/office/drawing/2014/main" id="{A7D174E9-4560-43F8-9246-6E3F2D9E1040}"/>
              </a:ext>
            </a:extLst>
          </p:cNvPr>
          <p:cNvSpPr/>
          <p:nvPr/>
        </p:nvSpPr>
        <p:spPr>
          <a:xfrm>
            <a:off x="2909250" y="7203628"/>
            <a:ext cx="6802452" cy="1469877"/>
          </a:xfrm>
          <a:custGeom>
            <a:avLst/>
            <a:gdLst>
              <a:gd name="connsiteX0" fmla="*/ 0 w 6802452"/>
              <a:gd name="connsiteY0" fmla="*/ 0 h 1469877"/>
              <a:gd name="connsiteX1" fmla="*/ 6802452 w 6802452"/>
              <a:gd name="connsiteY1" fmla="*/ 529840 h 1469877"/>
              <a:gd name="connsiteX2" fmla="*/ 6793906 w 6802452"/>
              <a:gd name="connsiteY2" fmla="*/ 1469877 h 1469877"/>
              <a:gd name="connsiteX3" fmla="*/ 8545 w 6802452"/>
              <a:gd name="connsiteY3" fmla="*/ 965675 h 1469877"/>
              <a:gd name="connsiteX4" fmla="*/ 0 w 6802452"/>
              <a:gd name="connsiteY4" fmla="*/ 68367 h 1469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2452" h="1469877">
                <a:moveTo>
                  <a:pt x="0" y="0"/>
                </a:moveTo>
                <a:lnTo>
                  <a:pt x="6802452" y="529840"/>
                </a:lnTo>
                <a:cubicBezTo>
                  <a:pt x="6799603" y="843186"/>
                  <a:pt x="6796755" y="1156531"/>
                  <a:pt x="6793906" y="1469877"/>
                </a:cubicBezTo>
                <a:lnTo>
                  <a:pt x="8545" y="965675"/>
                </a:lnTo>
                <a:cubicBezTo>
                  <a:pt x="5697" y="666572"/>
                  <a:pt x="2848" y="367470"/>
                  <a:pt x="0" y="68367"/>
                </a:cubicBezTo>
              </a:path>
            </a:pathLst>
          </a:custGeom>
          <a:solidFill>
            <a:srgbClr val="00B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26" name="Egyenes összekötő 25">
            <a:extLst>
              <a:ext uri="{FF2B5EF4-FFF2-40B4-BE49-F238E27FC236}">
                <a16:creationId xmlns:a16="http://schemas.microsoft.com/office/drawing/2014/main" id="{8E843267-5F12-4106-931C-5D08A14477D8}"/>
              </a:ext>
            </a:extLst>
          </p:cNvPr>
          <p:cNvCxnSpPr>
            <a:cxnSpLocks/>
          </p:cNvCxnSpPr>
          <p:nvPr/>
        </p:nvCxnSpPr>
        <p:spPr>
          <a:xfrm>
            <a:off x="2910391" y="2634712"/>
            <a:ext cx="0" cy="4223288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gyenes összekötő 26">
            <a:extLst>
              <a:ext uri="{FF2B5EF4-FFF2-40B4-BE49-F238E27FC236}">
                <a16:creationId xmlns:a16="http://schemas.microsoft.com/office/drawing/2014/main" id="{35C9E672-8E33-4C6A-B558-A1D88872E946}"/>
              </a:ext>
            </a:extLst>
          </p:cNvPr>
          <p:cNvCxnSpPr>
            <a:cxnSpLocks/>
          </p:cNvCxnSpPr>
          <p:nvPr/>
        </p:nvCxnSpPr>
        <p:spPr>
          <a:xfrm>
            <a:off x="9711564" y="2634712"/>
            <a:ext cx="0" cy="4223288"/>
          </a:xfrm>
          <a:prstGeom prst="line">
            <a:avLst/>
          </a:prstGeom>
          <a:ln w="762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zövegdoboz 1">
            <a:extLst>
              <a:ext uri="{FF2B5EF4-FFF2-40B4-BE49-F238E27FC236}">
                <a16:creationId xmlns:a16="http://schemas.microsoft.com/office/drawing/2014/main" id="{1EE69EAD-E31E-482E-883F-C1EB34F0EF53}"/>
              </a:ext>
            </a:extLst>
          </p:cNvPr>
          <p:cNvSpPr txBox="1"/>
          <p:nvPr/>
        </p:nvSpPr>
        <p:spPr>
          <a:xfrm>
            <a:off x="4470400" y="2709936"/>
            <a:ext cx="3670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dirty="0">
                <a:solidFill>
                  <a:srgbClr val="FF0000"/>
                </a:solidFill>
              </a:rPr>
              <a:t>10</a:t>
            </a:r>
            <a:r>
              <a:rPr lang="hu-HU" b="1" baseline="30000" dirty="0">
                <a:solidFill>
                  <a:srgbClr val="FF0000"/>
                </a:solidFill>
              </a:rPr>
              <a:t>7</a:t>
            </a:r>
            <a:r>
              <a:rPr lang="hu-HU" b="1" dirty="0">
                <a:solidFill>
                  <a:srgbClr val="FF0000"/>
                </a:solidFill>
              </a:rPr>
              <a:t> x 100B </a:t>
            </a:r>
            <a:r>
              <a:rPr lang="hu-HU" b="1" dirty="0" err="1">
                <a:solidFill>
                  <a:srgbClr val="FF0000"/>
                </a:solidFill>
              </a:rPr>
              <a:t>packets</a:t>
            </a:r>
            <a:endParaRPr lang="hu-HU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19243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6130AAA2-2BAE-4537-96EF-860B49E66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10</a:t>
            </a:r>
            <a:r>
              <a:rPr lang="hu-HU" baseline="30000" dirty="0"/>
              <a:t>7</a:t>
            </a:r>
            <a:r>
              <a:rPr lang="hu-HU" dirty="0"/>
              <a:t>x100B </a:t>
            </a:r>
            <a:r>
              <a:rPr lang="hu-HU" dirty="0" err="1"/>
              <a:t>pkts</a:t>
            </a:r>
            <a:r>
              <a:rPr lang="hu-HU" dirty="0"/>
              <a:t>	1Gbps link		</a:t>
            </a:r>
            <a:r>
              <a:rPr lang="hu-HU" b="1" i="1" dirty="0" err="1"/>
              <a:t>transmission</a:t>
            </a:r>
            <a:r>
              <a:rPr lang="hu-HU" b="1" i="1" dirty="0"/>
              <a:t> </a:t>
            </a:r>
            <a:r>
              <a:rPr lang="hu-HU" b="1" i="1" dirty="0" err="1"/>
              <a:t>delay</a:t>
            </a:r>
            <a:r>
              <a:rPr lang="hu-HU" b="1" i="1" dirty="0"/>
              <a:t> </a:t>
            </a:r>
            <a:r>
              <a:rPr lang="hu-HU" b="1" i="1" dirty="0" err="1"/>
              <a:t>dominates</a:t>
            </a:r>
            <a:endParaRPr lang="hu-HU" b="1" i="1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1x100B </a:t>
            </a:r>
            <a:r>
              <a:rPr lang="hu-HU" dirty="0" err="1"/>
              <a:t>pkt</a:t>
            </a:r>
            <a:r>
              <a:rPr lang="hu-HU" dirty="0"/>
              <a:t> 		1Gbps link		</a:t>
            </a:r>
            <a:r>
              <a:rPr lang="hu-HU" b="1" i="1" dirty="0" err="1"/>
              <a:t>propagation</a:t>
            </a:r>
            <a:r>
              <a:rPr lang="hu-HU" b="1" i="1" dirty="0"/>
              <a:t> </a:t>
            </a:r>
            <a:r>
              <a:rPr lang="hu-HU" b="1" i="1" dirty="0" err="1"/>
              <a:t>delay</a:t>
            </a:r>
            <a:r>
              <a:rPr lang="hu-HU" b="1" i="1" dirty="0"/>
              <a:t> </a:t>
            </a:r>
            <a:r>
              <a:rPr lang="hu-HU" b="1" i="1" dirty="0" err="1"/>
              <a:t>dominates</a:t>
            </a:r>
            <a:endParaRPr lang="hu-HU" b="1" i="1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1x100B </a:t>
            </a:r>
            <a:r>
              <a:rPr lang="hu-HU" dirty="0" err="1"/>
              <a:t>pkt</a:t>
            </a:r>
            <a:r>
              <a:rPr lang="hu-HU" dirty="0"/>
              <a:t>		1Mbps link		</a:t>
            </a:r>
            <a:r>
              <a:rPr lang="hu-HU" b="1" i="1" dirty="0" err="1"/>
              <a:t>both</a:t>
            </a:r>
            <a:r>
              <a:rPr lang="hu-HU" b="1" i="1" dirty="0"/>
              <a:t> </a:t>
            </a:r>
            <a:r>
              <a:rPr lang="hu-HU" b="1" i="1" dirty="0" err="1"/>
              <a:t>matter</a:t>
            </a:r>
            <a:endParaRPr lang="hu-HU" b="1" i="1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 algn="ctr">
              <a:buNone/>
            </a:pPr>
            <a:r>
              <a:rPr lang="hu-HU" b="1" dirty="0">
                <a:solidFill>
                  <a:srgbClr val="FF0000"/>
                </a:solidFill>
              </a:rPr>
              <a:t>In </a:t>
            </a:r>
            <a:r>
              <a:rPr lang="hu-HU" b="1" dirty="0" err="1">
                <a:solidFill>
                  <a:srgbClr val="FF0000"/>
                </a:solidFill>
              </a:rPr>
              <a:t>the</a:t>
            </a:r>
            <a:r>
              <a:rPr lang="hu-HU" b="1" dirty="0">
                <a:solidFill>
                  <a:srgbClr val="FF0000"/>
                </a:solidFill>
              </a:rPr>
              <a:t> Internet, </a:t>
            </a:r>
            <a:r>
              <a:rPr lang="hu-HU" b="1" dirty="0" err="1">
                <a:solidFill>
                  <a:srgbClr val="FF0000"/>
                </a:solidFill>
              </a:rPr>
              <a:t>we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cannot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know</a:t>
            </a:r>
            <a:r>
              <a:rPr lang="hu-HU" b="1" dirty="0">
                <a:solidFill>
                  <a:srgbClr val="FF0000"/>
                </a:solidFill>
              </a:rPr>
              <a:t> in </a:t>
            </a:r>
            <a:r>
              <a:rPr lang="hu-HU" b="1" dirty="0" err="1">
                <a:solidFill>
                  <a:srgbClr val="FF0000"/>
                </a:solidFill>
              </a:rPr>
              <a:t>advance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which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one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matter</a:t>
            </a:r>
            <a:r>
              <a:rPr lang="hu-HU" b="1" dirty="0">
                <a:solidFill>
                  <a:srgbClr val="FF0000"/>
                </a:solidFill>
              </a:rPr>
              <a:t>!</a:t>
            </a: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3D04F8AC-0DF4-4DEB-8ABF-AC81F8031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hu-HU" sz="3600" dirty="0" err="1"/>
              <a:t>Different</a:t>
            </a:r>
            <a:r>
              <a:rPr lang="hu-HU" sz="3600" dirty="0"/>
              <a:t> </a:t>
            </a:r>
            <a:r>
              <a:rPr lang="hu-HU" sz="3600" dirty="0" err="1"/>
              <a:t>transmission</a:t>
            </a:r>
            <a:r>
              <a:rPr lang="hu-HU" sz="3600" dirty="0"/>
              <a:t> </a:t>
            </a:r>
            <a:r>
              <a:rPr lang="hu-HU" sz="3600" dirty="0" err="1"/>
              <a:t>characteristics</a:t>
            </a:r>
            <a:r>
              <a:rPr lang="hu-HU" sz="3600" dirty="0"/>
              <a:t> </a:t>
            </a:r>
            <a:r>
              <a:rPr lang="hu-HU" sz="3600" dirty="0" err="1"/>
              <a:t>imply</a:t>
            </a:r>
            <a:br>
              <a:rPr lang="hu-HU" sz="3600" dirty="0"/>
            </a:br>
            <a:r>
              <a:rPr lang="en-US" sz="3600" dirty="0"/>
              <a:t>different tradeoffs in terms of which delay dominates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364143127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15E4FC1C-9C58-4C52-8D03-CC69A76EA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	</a:t>
            </a:r>
            <a:r>
              <a:rPr lang="en-US" b="1" dirty="0">
                <a:solidFill>
                  <a:srgbClr val="FF0000"/>
                </a:solidFill>
              </a:rPr>
              <a:t>Queuing delay is the hardest to evaluate</a:t>
            </a:r>
          </a:p>
          <a:p>
            <a:pPr marL="0" indent="0">
              <a:buNone/>
            </a:pPr>
            <a:r>
              <a:rPr lang="hu-HU" dirty="0"/>
              <a:t>		</a:t>
            </a:r>
            <a:r>
              <a:rPr lang="en-US" dirty="0"/>
              <a:t>as it varies from packet to packet</a:t>
            </a:r>
            <a:endParaRPr lang="hu-HU" dirty="0"/>
          </a:p>
          <a:p>
            <a:endParaRPr lang="hu-HU" dirty="0"/>
          </a:p>
          <a:p>
            <a:pPr marL="0" indent="0">
              <a:buNone/>
            </a:pPr>
            <a:r>
              <a:rPr lang="hu-HU" b="1" dirty="0"/>
              <a:t>	</a:t>
            </a:r>
            <a:r>
              <a:rPr lang="en-US" b="1" dirty="0"/>
              <a:t>It is characterized with statistical measures</a:t>
            </a:r>
          </a:p>
          <a:p>
            <a:pPr marL="0" indent="0">
              <a:buNone/>
            </a:pPr>
            <a:r>
              <a:rPr lang="hu-HU" i="1" dirty="0"/>
              <a:t>		</a:t>
            </a:r>
            <a:r>
              <a:rPr lang="en-US" i="1" dirty="0"/>
              <a:t>e.g., </a:t>
            </a:r>
            <a:r>
              <a:rPr lang="en-US" dirty="0"/>
              <a:t>average delay &amp; variance, probability of exceeding </a:t>
            </a:r>
            <a:r>
              <a:rPr lang="en-US" i="1" dirty="0"/>
              <a:t>x</a:t>
            </a:r>
            <a:endParaRPr lang="hu-HU" dirty="0"/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E84CE6DB-653A-4FC5-A8F4-3B4DE41CE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queuing delay is the amount of time a packet</a:t>
            </a:r>
            <a:br>
              <a:rPr lang="en-US" sz="3600" dirty="0"/>
            </a:br>
            <a:r>
              <a:rPr lang="en-US" sz="3600" b="1" dirty="0">
                <a:solidFill>
                  <a:srgbClr val="FF0000"/>
                </a:solidFill>
              </a:rPr>
              <a:t>waits</a:t>
            </a:r>
            <a:r>
              <a:rPr lang="en-US" sz="3600" dirty="0"/>
              <a:t> (in a buffer) to be transmitted on a link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179978238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8E8B2E39-B42A-4F05-9C66-5640D7E9E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Queuing delay depends on the traffic pattern</a:t>
            </a:r>
            <a:endParaRPr lang="hu-HU" sz="3200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51F5452A-2358-438B-9361-164643D616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4342" y="2003062"/>
            <a:ext cx="5723315" cy="285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67786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B421DC74-3242-4F88-A2ED-419BF26BA0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4342" y="2076187"/>
            <a:ext cx="5723315" cy="270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467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llipszis 47">
            <a:extLst>
              <a:ext uri="{FF2B5EF4-FFF2-40B4-BE49-F238E27FC236}">
                <a16:creationId xmlns:a16="http://schemas.microsoft.com/office/drawing/2014/main" id="{71109D5D-575D-4AE5-9F14-9DA387946C9E}"/>
              </a:ext>
            </a:extLst>
          </p:cNvPr>
          <p:cNvSpPr/>
          <p:nvPr/>
        </p:nvSpPr>
        <p:spPr>
          <a:xfrm>
            <a:off x="7119054" y="3704178"/>
            <a:ext cx="3321757" cy="3153821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0" name="Ellipszis 49">
            <a:extLst>
              <a:ext uri="{FF2B5EF4-FFF2-40B4-BE49-F238E27FC236}">
                <a16:creationId xmlns:a16="http://schemas.microsoft.com/office/drawing/2014/main" id="{F1E69A61-B927-4352-AE6C-EF3513BCFDE4}"/>
              </a:ext>
            </a:extLst>
          </p:cNvPr>
          <p:cNvSpPr/>
          <p:nvPr/>
        </p:nvSpPr>
        <p:spPr>
          <a:xfrm>
            <a:off x="885821" y="4094233"/>
            <a:ext cx="4622101" cy="2436196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32" name="Egyenes összekötő 31">
            <a:extLst>
              <a:ext uri="{FF2B5EF4-FFF2-40B4-BE49-F238E27FC236}">
                <a16:creationId xmlns:a16="http://schemas.microsoft.com/office/drawing/2014/main" id="{9C877DC6-FF92-49B3-AEC3-5BFA7F632952}"/>
              </a:ext>
            </a:extLst>
          </p:cNvPr>
          <p:cNvCxnSpPr>
            <a:cxnSpLocks/>
          </p:cNvCxnSpPr>
          <p:nvPr/>
        </p:nvCxnSpPr>
        <p:spPr>
          <a:xfrm>
            <a:off x="4450644" y="4653032"/>
            <a:ext cx="3587044" cy="359234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gyenes összekötő 44">
            <a:extLst>
              <a:ext uri="{FF2B5EF4-FFF2-40B4-BE49-F238E27FC236}">
                <a16:creationId xmlns:a16="http://schemas.microsoft.com/office/drawing/2014/main" id="{6B64D8DE-8E34-4758-89F2-806545FD6E24}"/>
              </a:ext>
            </a:extLst>
          </p:cNvPr>
          <p:cNvCxnSpPr>
            <a:cxnSpLocks/>
          </p:cNvCxnSpPr>
          <p:nvPr/>
        </p:nvCxnSpPr>
        <p:spPr>
          <a:xfrm flipV="1">
            <a:off x="2729089" y="4666207"/>
            <a:ext cx="1778000" cy="148503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gyenes összekötő 46">
            <a:extLst>
              <a:ext uri="{FF2B5EF4-FFF2-40B4-BE49-F238E27FC236}">
                <a16:creationId xmlns:a16="http://schemas.microsoft.com/office/drawing/2014/main" id="{5207F415-98F1-40F9-9B33-C94DC17D0D58}"/>
              </a:ext>
            </a:extLst>
          </p:cNvPr>
          <p:cNvCxnSpPr>
            <a:cxnSpLocks/>
          </p:cNvCxnSpPr>
          <p:nvPr/>
        </p:nvCxnSpPr>
        <p:spPr>
          <a:xfrm flipV="1">
            <a:off x="1619957" y="4660688"/>
            <a:ext cx="2935111" cy="1277460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gyenes összekötő 48">
            <a:extLst>
              <a:ext uri="{FF2B5EF4-FFF2-40B4-BE49-F238E27FC236}">
                <a16:creationId xmlns:a16="http://schemas.microsoft.com/office/drawing/2014/main" id="{184754A3-50B1-45AC-B038-6773ACB50D9B}"/>
              </a:ext>
            </a:extLst>
          </p:cNvPr>
          <p:cNvCxnSpPr>
            <a:cxnSpLocks/>
          </p:cNvCxnSpPr>
          <p:nvPr/>
        </p:nvCxnSpPr>
        <p:spPr>
          <a:xfrm flipV="1">
            <a:off x="3747910" y="4689794"/>
            <a:ext cx="767646" cy="1094949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gyenes összekötő 50">
            <a:extLst>
              <a:ext uri="{FF2B5EF4-FFF2-40B4-BE49-F238E27FC236}">
                <a16:creationId xmlns:a16="http://schemas.microsoft.com/office/drawing/2014/main" id="{218DE579-A7C7-42E5-998A-54852E409EDD}"/>
              </a:ext>
            </a:extLst>
          </p:cNvPr>
          <p:cNvCxnSpPr>
            <a:cxnSpLocks/>
          </p:cNvCxnSpPr>
          <p:nvPr/>
        </p:nvCxnSpPr>
        <p:spPr>
          <a:xfrm flipH="1" flipV="1">
            <a:off x="4543777" y="4628539"/>
            <a:ext cx="301977" cy="997753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Egyenes összekötő 60">
            <a:extLst>
              <a:ext uri="{FF2B5EF4-FFF2-40B4-BE49-F238E27FC236}">
                <a16:creationId xmlns:a16="http://schemas.microsoft.com/office/drawing/2014/main" id="{C6AAF620-B978-4093-89B4-840470556E83}"/>
              </a:ext>
            </a:extLst>
          </p:cNvPr>
          <p:cNvCxnSpPr>
            <a:cxnSpLocks/>
          </p:cNvCxnSpPr>
          <p:nvPr/>
        </p:nvCxnSpPr>
        <p:spPr>
          <a:xfrm flipV="1">
            <a:off x="7969956" y="4278885"/>
            <a:ext cx="1619955" cy="716367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gyenes összekötő 62">
            <a:extLst>
              <a:ext uri="{FF2B5EF4-FFF2-40B4-BE49-F238E27FC236}">
                <a16:creationId xmlns:a16="http://schemas.microsoft.com/office/drawing/2014/main" id="{E81D8B83-E231-487A-BC0D-FD5DF1990795}"/>
              </a:ext>
            </a:extLst>
          </p:cNvPr>
          <p:cNvCxnSpPr>
            <a:cxnSpLocks/>
          </p:cNvCxnSpPr>
          <p:nvPr/>
        </p:nvCxnSpPr>
        <p:spPr>
          <a:xfrm>
            <a:off x="8032046" y="5012267"/>
            <a:ext cx="1247421" cy="144664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gyenes összekötő 64">
            <a:extLst>
              <a:ext uri="{FF2B5EF4-FFF2-40B4-BE49-F238E27FC236}">
                <a16:creationId xmlns:a16="http://schemas.microsoft.com/office/drawing/2014/main" id="{B3FD4638-1A8F-4619-8528-1FE5172BA819}"/>
              </a:ext>
            </a:extLst>
          </p:cNvPr>
          <p:cNvCxnSpPr>
            <a:cxnSpLocks/>
          </p:cNvCxnSpPr>
          <p:nvPr/>
        </p:nvCxnSpPr>
        <p:spPr>
          <a:xfrm>
            <a:off x="8032046" y="5012267"/>
            <a:ext cx="1117598" cy="925881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Egyenes összekötő 66">
            <a:extLst>
              <a:ext uri="{FF2B5EF4-FFF2-40B4-BE49-F238E27FC236}">
                <a16:creationId xmlns:a16="http://schemas.microsoft.com/office/drawing/2014/main" id="{28F526E7-FAD5-4EA4-8BB8-DAA058995B5D}"/>
              </a:ext>
            </a:extLst>
          </p:cNvPr>
          <p:cNvCxnSpPr>
            <a:cxnSpLocks/>
          </p:cNvCxnSpPr>
          <p:nvPr/>
        </p:nvCxnSpPr>
        <p:spPr>
          <a:xfrm flipH="1">
            <a:off x="7737122" y="5019962"/>
            <a:ext cx="292104" cy="1093652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églalap: lekerekített 5">
            <a:extLst>
              <a:ext uri="{FF2B5EF4-FFF2-40B4-BE49-F238E27FC236}">
                <a16:creationId xmlns:a16="http://schemas.microsoft.com/office/drawing/2014/main" id="{181E4913-71BB-4385-93A3-D864B544CA16}"/>
              </a:ext>
            </a:extLst>
          </p:cNvPr>
          <p:cNvSpPr/>
          <p:nvPr/>
        </p:nvSpPr>
        <p:spPr>
          <a:xfrm>
            <a:off x="4289778" y="4419600"/>
            <a:ext cx="417689" cy="3951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Téglalap: lekerekített 6">
            <a:extLst>
              <a:ext uri="{FF2B5EF4-FFF2-40B4-BE49-F238E27FC236}">
                <a16:creationId xmlns:a16="http://schemas.microsoft.com/office/drawing/2014/main" id="{897C9329-0595-49C3-A97C-BC1E038268A9}"/>
              </a:ext>
            </a:extLst>
          </p:cNvPr>
          <p:cNvSpPr/>
          <p:nvPr/>
        </p:nvSpPr>
        <p:spPr>
          <a:xfrm>
            <a:off x="7828844" y="4814711"/>
            <a:ext cx="417689" cy="3951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6" name="Ellipszis 15">
            <a:extLst>
              <a:ext uri="{FF2B5EF4-FFF2-40B4-BE49-F238E27FC236}">
                <a16:creationId xmlns:a16="http://schemas.microsoft.com/office/drawing/2014/main" id="{FB544AE3-D269-49B7-A334-8E250AF98BBF}"/>
              </a:ext>
            </a:extLst>
          </p:cNvPr>
          <p:cNvSpPr/>
          <p:nvPr/>
        </p:nvSpPr>
        <p:spPr>
          <a:xfrm>
            <a:off x="2582334" y="4656260"/>
            <a:ext cx="293511" cy="3169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7" name="Ellipszis 16">
            <a:extLst>
              <a:ext uri="{FF2B5EF4-FFF2-40B4-BE49-F238E27FC236}">
                <a16:creationId xmlns:a16="http://schemas.microsoft.com/office/drawing/2014/main" id="{D6021771-4201-492D-A0E9-F7E8B721CE0E}"/>
              </a:ext>
            </a:extLst>
          </p:cNvPr>
          <p:cNvSpPr/>
          <p:nvPr/>
        </p:nvSpPr>
        <p:spPr>
          <a:xfrm>
            <a:off x="1490132" y="5784744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Ellipszis 17">
            <a:extLst>
              <a:ext uri="{FF2B5EF4-FFF2-40B4-BE49-F238E27FC236}">
                <a16:creationId xmlns:a16="http://schemas.microsoft.com/office/drawing/2014/main" id="{83695949-413C-48C6-B5C7-8318FAC22E25}"/>
              </a:ext>
            </a:extLst>
          </p:cNvPr>
          <p:cNvSpPr/>
          <p:nvPr/>
        </p:nvSpPr>
        <p:spPr>
          <a:xfrm>
            <a:off x="3589866" y="5626293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9" name="Ellipszis 18">
            <a:extLst>
              <a:ext uri="{FF2B5EF4-FFF2-40B4-BE49-F238E27FC236}">
                <a16:creationId xmlns:a16="http://schemas.microsoft.com/office/drawing/2014/main" id="{FEAC217C-2333-4338-BFDF-2DB2B41D9B4B}"/>
              </a:ext>
            </a:extLst>
          </p:cNvPr>
          <p:cNvSpPr/>
          <p:nvPr/>
        </p:nvSpPr>
        <p:spPr>
          <a:xfrm>
            <a:off x="4707467" y="5467842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Ellipszis 19">
            <a:extLst>
              <a:ext uri="{FF2B5EF4-FFF2-40B4-BE49-F238E27FC236}">
                <a16:creationId xmlns:a16="http://schemas.microsoft.com/office/drawing/2014/main" id="{9E9F135F-672B-490C-909C-3360385A2CD3}"/>
              </a:ext>
            </a:extLst>
          </p:cNvPr>
          <p:cNvSpPr/>
          <p:nvPr/>
        </p:nvSpPr>
        <p:spPr>
          <a:xfrm>
            <a:off x="7591777" y="5938148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1" name="Ellipszis 20">
            <a:extLst>
              <a:ext uri="{FF2B5EF4-FFF2-40B4-BE49-F238E27FC236}">
                <a16:creationId xmlns:a16="http://schemas.microsoft.com/office/drawing/2014/main" id="{F36B9410-34D3-4BF0-BA5F-1ECD92074123}"/>
              </a:ext>
            </a:extLst>
          </p:cNvPr>
          <p:cNvSpPr/>
          <p:nvPr/>
        </p:nvSpPr>
        <p:spPr>
          <a:xfrm>
            <a:off x="9002889" y="5779698"/>
            <a:ext cx="293511" cy="3169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Ellipszis 21">
            <a:extLst>
              <a:ext uri="{FF2B5EF4-FFF2-40B4-BE49-F238E27FC236}">
                <a16:creationId xmlns:a16="http://schemas.microsoft.com/office/drawing/2014/main" id="{CF6D856B-1783-49DA-9EAB-DC5A0EC81F2C}"/>
              </a:ext>
            </a:extLst>
          </p:cNvPr>
          <p:cNvSpPr/>
          <p:nvPr/>
        </p:nvSpPr>
        <p:spPr>
          <a:xfrm>
            <a:off x="9132712" y="4973161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Ellipszis 22">
            <a:extLst>
              <a:ext uri="{FF2B5EF4-FFF2-40B4-BE49-F238E27FC236}">
                <a16:creationId xmlns:a16="http://schemas.microsoft.com/office/drawing/2014/main" id="{7C2F2751-0CE4-4D60-8243-39D4C7D398AB}"/>
              </a:ext>
            </a:extLst>
          </p:cNvPr>
          <p:cNvSpPr/>
          <p:nvPr/>
        </p:nvSpPr>
        <p:spPr>
          <a:xfrm>
            <a:off x="9443156" y="4108739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2" name="Szövegdoboz 51">
            <a:extLst>
              <a:ext uri="{FF2B5EF4-FFF2-40B4-BE49-F238E27FC236}">
                <a16:creationId xmlns:a16="http://schemas.microsoft.com/office/drawing/2014/main" id="{4FD60577-A357-4740-85E5-BDA3A27C17BD}"/>
              </a:ext>
            </a:extLst>
          </p:cNvPr>
          <p:cNvSpPr txBox="1"/>
          <p:nvPr/>
        </p:nvSpPr>
        <p:spPr>
          <a:xfrm>
            <a:off x="1624012" y="4285354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Alice</a:t>
            </a:r>
          </a:p>
        </p:txBody>
      </p:sp>
      <p:sp>
        <p:nvSpPr>
          <p:cNvPr id="56" name="Szövegdoboz 55">
            <a:extLst>
              <a:ext uri="{FF2B5EF4-FFF2-40B4-BE49-F238E27FC236}">
                <a16:creationId xmlns:a16="http://schemas.microsoft.com/office/drawing/2014/main" id="{8FF0FCFA-2801-47C8-B147-B1B0C93171BA}"/>
              </a:ext>
            </a:extLst>
          </p:cNvPr>
          <p:cNvSpPr txBox="1"/>
          <p:nvPr/>
        </p:nvSpPr>
        <p:spPr>
          <a:xfrm>
            <a:off x="7759700" y="6215944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Bob</a:t>
            </a:r>
          </a:p>
        </p:txBody>
      </p:sp>
      <p:sp>
        <p:nvSpPr>
          <p:cNvPr id="3" name="Szövegdoboz 2">
            <a:extLst>
              <a:ext uri="{FF2B5EF4-FFF2-40B4-BE49-F238E27FC236}">
                <a16:creationId xmlns:a16="http://schemas.microsoft.com/office/drawing/2014/main" id="{68B3BB8E-39E7-4667-9355-3D9B59B0EDCB}"/>
              </a:ext>
            </a:extLst>
          </p:cNvPr>
          <p:cNvSpPr txBox="1"/>
          <p:nvPr/>
        </p:nvSpPr>
        <p:spPr>
          <a:xfrm>
            <a:off x="3224463" y="1751798"/>
            <a:ext cx="5120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 exchange data, Alice and Bob use</a:t>
            </a:r>
          </a:p>
          <a:p>
            <a:pPr algn="ctr"/>
            <a:r>
              <a:rPr lang="en-US" b="1" dirty="0"/>
              <a:t>a set of network protocols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4292641106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9FA89534-6D4C-4BB5-9EB2-DC2C7C250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4342" y="1951875"/>
            <a:ext cx="5723315" cy="295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35373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6F51A346-46C2-4586-9B8C-7B1285012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8943" y="2028656"/>
            <a:ext cx="5694114" cy="280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74908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BA3C9651-FAE0-4769-89C0-E049705F3E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743" y="2101781"/>
            <a:ext cx="5606513" cy="265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074052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9C34BB13-E231-4400-ADBC-80F45B082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143" y="2087156"/>
            <a:ext cx="5635713" cy="268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83275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>
            <a:extLst>
              <a:ext uri="{FF2B5EF4-FFF2-40B4-BE49-F238E27FC236}">
                <a16:creationId xmlns:a16="http://schemas.microsoft.com/office/drawing/2014/main" id="{5E1E3459-36F4-4CA9-AF51-B288443EE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4342" y="2046937"/>
            <a:ext cx="5723315" cy="276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388407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AD545F49-ED29-4C4C-91AA-8C677020F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sz="4000" dirty="0" err="1"/>
              <a:t>Queues</a:t>
            </a:r>
            <a:r>
              <a:rPr lang="hu-HU" sz="4000" dirty="0"/>
              <a:t> </a:t>
            </a:r>
            <a:r>
              <a:rPr lang="hu-HU" sz="4000" dirty="0" err="1"/>
              <a:t>absorb</a:t>
            </a:r>
            <a:r>
              <a:rPr lang="hu-HU" sz="4000" dirty="0"/>
              <a:t> </a:t>
            </a:r>
            <a:r>
              <a:rPr lang="hu-HU" sz="4000" dirty="0" err="1"/>
              <a:t>transient</a:t>
            </a:r>
            <a:r>
              <a:rPr lang="hu-HU" sz="4000" dirty="0"/>
              <a:t> </a:t>
            </a:r>
            <a:r>
              <a:rPr lang="hu-HU" sz="4000" dirty="0" err="1"/>
              <a:t>bursts</a:t>
            </a:r>
            <a:r>
              <a:rPr lang="hu-HU" sz="4000" dirty="0"/>
              <a:t>,</a:t>
            </a:r>
            <a:br>
              <a:rPr lang="hu-HU" sz="4000" dirty="0"/>
            </a:br>
            <a:r>
              <a:rPr lang="hu-HU" sz="4000" dirty="0" err="1"/>
              <a:t>but</a:t>
            </a:r>
            <a:r>
              <a:rPr lang="hu-HU" sz="4000" dirty="0"/>
              <a:t> </a:t>
            </a:r>
            <a:r>
              <a:rPr lang="hu-HU" sz="4000" dirty="0" err="1"/>
              <a:t>introduce</a:t>
            </a:r>
            <a:r>
              <a:rPr lang="hu-HU" sz="4000" dirty="0"/>
              <a:t> </a:t>
            </a:r>
            <a:r>
              <a:rPr lang="hu-HU" sz="4000" dirty="0" err="1"/>
              <a:t>queueing</a:t>
            </a:r>
            <a:r>
              <a:rPr lang="hu-HU" sz="4000" dirty="0"/>
              <a:t> </a:t>
            </a:r>
            <a:r>
              <a:rPr lang="hu-HU" sz="4000" dirty="0" err="1"/>
              <a:t>delays</a:t>
            </a:r>
            <a:endParaRPr lang="hu-HU" sz="4000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B9E65A14-87A3-44C8-B454-E8781EB4A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3543" y="2079843"/>
            <a:ext cx="5664914" cy="269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10800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2CCF0530-7FAF-499C-A514-06542BD9C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 err="1"/>
              <a:t>Queueing</a:t>
            </a:r>
            <a:r>
              <a:rPr lang="hu-HU" dirty="0"/>
              <a:t> </a:t>
            </a:r>
            <a:r>
              <a:rPr lang="hu-HU" dirty="0" err="1"/>
              <a:t>delay</a:t>
            </a:r>
            <a:r>
              <a:rPr lang="hu-HU" dirty="0"/>
              <a:t> </a:t>
            </a:r>
            <a:r>
              <a:rPr lang="hu-HU" dirty="0" err="1"/>
              <a:t>depends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:</a:t>
            </a:r>
          </a:p>
          <a:p>
            <a:pPr marL="0" indent="0">
              <a:buNone/>
            </a:pPr>
            <a:r>
              <a:rPr lang="hu-HU" dirty="0"/>
              <a:t>	</a:t>
            </a:r>
          </a:p>
          <a:p>
            <a:pPr marL="0" indent="0">
              <a:buNone/>
            </a:pPr>
            <a:r>
              <a:rPr lang="hu-HU" dirty="0"/>
              <a:t>		</a:t>
            </a:r>
            <a:r>
              <a:rPr lang="hu-HU" b="1" dirty="0" err="1">
                <a:solidFill>
                  <a:srgbClr val="FF0000"/>
                </a:solidFill>
              </a:rPr>
              <a:t>arrival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rate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dirty="0" err="1"/>
              <a:t>at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queue</a:t>
            </a: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		</a:t>
            </a:r>
            <a:r>
              <a:rPr lang="hu-HU" b="1" dirty="0" err="1">
                <a:solidFill>
                  <a:srgbClr val="FF0000"/>
                </a:solidFill>
              </a:rPr>
              <a:t>transmission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rate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dirty="0"/>
              <a:t>of </a:t>
            </a:r>
            <a:r>
              <a:rPr lang="hu-HU" dirty="0" err="1"/>
              <a:t>the</a:t>
            </a:r>
            <a:r>
              <a:rPr lang="hu-HU" dirty="0"/>
              <a:t> outgoing link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		</a:t>
            </a:r>
            <a:r>
              <a:rPr lang="hu-HU" dirty="0" err="1"/>
              <a:t>traffic</a:t>
            </a:r>
            <a:r>
              <a:rPr lang="hu-HU" dirty="0"/>
              <a:t> </a:t>
            </a:r>
            <a:r>
              <a:rPr lang="hu-HU" b="1" dirty="0" err="1">
                <a:solidFill>
                  <a:srgbClr val="FF0000"/>
                </a:solidFill>
              </a:rPr>
              <a:t>burstiness</a:t>
            </a:r>
            <a:endParaRPr lang="hu-HU" b="1" dirty="0">
              <a:solidFill>
                <a:srgbClr val="FF0000"/>
              </a:solidFill>
            </a:endParaRP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A8046519-BA4D-472F-9EA9-4049C052B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The time a packet has to sit in a buffer before</a:t>
            </a:r>
            <a:br>
              <a:rPr lang="en-US" dirty="0"/>
            </a:br>
            <a:r>
              <a:rPr lang="en-US" dirty="0"/>
              <a:t>being processed depends on the traffic pattern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18272158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6465F653-9763-45C8-AAC0-70BE89D38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average packet arrival rate </a:t>
            </a:r>
            <a:r>
              <a:rPr lang="hu-HU" dirty="0"/>
              <a:t>			</a:t>
            </a:r>
            <a:r>
              <a:rPr lang="en-US" i="1" dirty="0"/>
              <a:t>a</a:t>
            </a:r>
            <a:r>
              <a:rPr lang="hu-HU" i="1" dirty="0"/>
              <a:t> 		</a:t>
            </a:r>
            <a:r>
              <a:rPr lang="hu-HU" dirty="0"/>
              <a:t>[</a:t>
            </a:r>
            <a:r>
              <a:rPr lang="hu-HU" dirty="0" err="1"/>
              <a:t>packet</a:t>
            </a:r>
            <a:r>
              <a:rPr lang="hu-HU" dirty="0"/>
              <a:t>/sec]</a:t>
            </a:r>
            <a:endParaRPr lang="en-US" i="1" dirty="0"/>
          </a:p>
          <a:p>
            <a:r>
              <a:rPr lang="en-US" b="1" dirty="0"/>
              <a:t>transmission rate of outgoing link</a:t>
            </a:r>
            <a:r>
              <a:rPr lang="hu-HU" b="1" dirty="0"/>
              <a:t> </a:t>
            </a:r>
            <a:r>
              <a:rPr lang="hu-HU" dirty="0"/>
              <a:t>		</a:t>
            </a:r>
            <a:r>
              <a:rPr lang="hu-HU" i="1" dirty="0"/>
              <a:t>R</a:t>
            </a:r>
            <a:r>
              <a:rPr lang="hu-HU" dirty="0"/>
              <a:t> 		[bit/sec]</a:t>
            </a:r>
            <a:endParaRPr lang="en-US" dirty="0"/>
          </a:p>
          <a:p>
            <a:r>
              <a:rPr lang="hu-HU" b="1" dirty="0"/>
              <a:t>fixed </a:t>
            </a:r>
            <a:r>
              <a:rPr lang="hu-HU" b="1" dirty="0" err="1"/>
              <a:t>packets</a:t>
            </a:r>
            <a:r>
              <a:rPr lang="hu-HU" b="1" dirty="0"/>
              <a:t> </a:t>
            </a:r>
            <a:r>
              <a:rPr lang="hu-HU" b="1" dirty="0" err="1"/>
              <a:t>length</a:t>
            </a:r>
            <a:r>
              <a:rPr lang="hu-HU" b="1" dirty="0"/>
              <a:t> </a:t>
            </a:r>
            <a:r>
              <a:rPr lang="hu-HU" dirty="0"/>
              <a:t>				</a:t>
            </a:r>
            <a:r>
              <a:rPr lang="hu-HU" i="1" dirty="0"/>
              <a:t>L 		</a:t>
            </a:r>
            <a:r>
              <a:rPr lang="hu-HU" dirty="0"/>
              <a:t>[bit]</a:t>
            </a:r>
          </a:p>
          <a:p>
            <a:endParaRPr lang="hu-HU" dirty="0"/>
          </a:p>
          <a:p>
            <a:r>
              <a:rPr lang="hu-HU" b="1" dirty="0" err="1"/>
              <a:t>average</a:t>
            </a:r>
            <a:r>
              <a:rPr lang="hu-HU" b="1" dirty="0"/>
              <a:t> </a:t>
            </a:r>
            <a:r>
              <a:rPr lang="hu-HU" b="1" dirty="0" err="1"/>
              <a:t>bits</a:t>
            </a:r>
            <a:r>
              <a:rPr lang="hu-HU" b="1" dirty="0"/>
              <a:t> </a:t>
            </a:r>
            <a:r>
              <a:rPr lang="hu-HU" b="1" dirty="0" err="1"/>
              <a:t>arrival</a:t>
            </a:r>
            <a:r>
              <a:rPr lang="hu-HU" b="1" dirty="0"/>
              <a:t> </a:t>
            </a:r>
            <a:r>
              <a:rPr lang="hu-HU" b="1" dirty="0" err="1"/>
              <a:t>rate</a:t>
            </a:r>
            <a:r>
              <a:rPr lang="hu-HU" b="1" dirty="0"/>
              <a:t> </a:t>
            </a:r>
            <a:r>
              <a:rPr lang="hu-HU" dirty="0"/>
              <a:t>			</a:t>
            </a:r>
            <a:r>
              <a:rPr lang="hu-HU" i="1" dirty="0"/>
              <a:t>La</a:t>
            </a:r>
            <a:r>
              <a:rPr lang="hu-HU" dirty="0"/>
              <a:t> 		[bit/sec]</a:t>
            </a:r>
          </a:p>
          <a:p>
            <a:endParaRPr lang="hu-HU" dirty="0"/>
          </a:p>
          <a:p>
            <a:r>
              <a:rPr lang="hu-HU" b="1" dirty="0" err="1"/>
              <a:t>traffic</a:t>
            </a:r>
            <a:r>
              <a:rPr lang="hu-HU" b="1" dirty="0"/>
              <a:t> </a:t>
            </a:r>
            <a:r>
              <a:rPr lang="hu-HU" b="1" dirty="0" err="1"/>
              <a:t>intensity</a:t>
            </a:r>
            <a:r>
              <a:rPr lang="hu-HU" b="1" dirty="0"/>
              <a:t> </a:t>
            </a:r>
            <a:r>
              <a:rPr lang="hu-HU" dirty="0"/>
              <a:t>					</a:t>
            </a:r>
            <a:r>
              <a:rPr lang="hu-HU" i="1" dirty="0"/>
              <a:t>La/R</a:t>
            </a: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8AA38A16-A96D-42F6-B669-C37084F21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399301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D2EA6B68-7319-4CC2-AF00-7874ADCCE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Golden </a:t>
            </a:r>
            <a:r>
              <a:rPr lang="hu-HU" dirty="0" err="1"/>
              <a:t>rule</a:t>
            </a:r>
            <a:endParaRPr lang="hu-HU" dirty="0"/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		</a:t>
            </a:r>
            <a:r>
              <a:rPr lang="hu-HU" b="1" dirty="0">
                <a:solidFill>
                  <a:srgbClr val="FF0000"/>
                </a:solidFill>
              </a:rPr>
              <a:t>Design </a:t>
            </a:r>
            <a:r>
              <a:rPr lang="hu-HU" b="1" dirty="0" err="1">
                <a:solidFill>
                  <a:srgbClr val="FF0000"/>
                </a:solidFill>
              </a:rPr>
              <a:t>your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queuing</a:t>
            </a:r>
            <a:r>
              <a:rPr lang="hu-HU" b="1" dirty="0">
                <a:solidFill>
                  <a:srgbClr val="FF0000"/>
                </a:solidFill>
              </a:rPr>
              <a:t> </a:t>
            </a:r>
            <a:r>
              <a:rPr lang="hu-HU" b="1" dirty="0" err="1">
                <a:solidFill>
                  <a:srgbClr val="FF0000"/>
                </a:solidFill>
              </a:rPr>
              <a:t>system</a:t>
            </a:r>
            <a:r>
              <a:rPr lang="hu-HU" b="1" dirty="0">
                <a:solidFill>
                  <a:srgbClr val="FF0000"/>
                </a:solidFill>
              </a:rPr>
              <a:t>,</a:t>
            </a:r>
          </a:p>
          <a:p>
            <a:pPr marL="0" indent="0">
              <a:buNone/>
            </a:pPr>
            <a:r>
              <a:rPr lang="hu-HU" b="1" dirty="0">
                <a:solidFill>
                  <a:srgbClr val="FF0000"/>
                </a:solidFill>
              </a:rPr>
              <a:t>					</a:t>
            </a:r>
            <a:r>
              <a:rPr lang="en-US" b="1" dirty="0">
                <a:solidFill>
                  <a:srgbClr val="FF0000"/>
                </a:solidFill>
              </a:rPr>
              <a:t>so that it operates far from that point</a:t>
            </a:r>
            <a:r>
              <a:rPr lang="hu-HU" b="1" dirty="0">
                <a:solidFill>
                  <a:srgbClr val="FF0000"/>
                </a:solidFill>
              </a:rPr>
              <a:t>	</a:t>
            </a: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2BEFC37F-3CC8-4164-B77D-EB6B98887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When the traffic intensity is &gt;1, the queue will increase</a:t>
            </a:r>
            <a:r>
              <a:rPr lang="hu-HU" sz="3200" dirty="0"/>
              <a:t> </a:t>
            </a:r>
            <a:r>
              <a:rPr lang="en-US" sz="3200" dirty="0"/>
              <a:t>without bound, and so does the queuing delay</a:t>
            </a:r>
            <a:endParaRPr lang="hu-HU" sz="3200" dirty="0"/>
          </a:p>
        </p:txBody>
      </p:sp>
    </p:spTree>
    <p:extLst>
      <p:ext uri="{BB962C8B-B14F-4D97-AF65-F5344CB8AC3E}">
        <p14:creationId xmlns:p14="http://schemas.microsoft.com/office/powerpoint/2010/main" val="129063248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B968407D-22B9-44AE-ACAE-23AE5F8A5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When the traffic intensity is &lt;=1,</a:t>
            </a:r>
            <a:br>
              <a:rPr lang="en-US" sz="3600" dirty="0"/>
            </a:br>
            <a:r>
              <a:rPr lang="en-US" sz="3600" dirty="0"/>
              <a:t>queueing delay depends on the burst size</a:t>
            </a:r>
            <a:endParaRPr lang="hu-HU" sz="3600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25058F74-E91F-438C-B489-63E4658FF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4749" y="1717875"/>
            <a:ext cx="5022501" cy="342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91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18CA1D3F-73A0-4461-A0DF-36FF91F93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The </a:t>
            </a:r>
            <a:r>
              <a:rPr lang="hu-HU" dirty="0" err="1"/>
              <a:t>protocol</a:t>
            </a:r>
            <a:r>
              <a:rPr lang="hu-HU" dirty="0"/>
              <a:t> </a:t>
            </a:r>
            <a:r>
              <a:rPr lang="hu-HU" dirty="0" err="1"/>
              <a:t>defines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order</a:t>
            </a:r>
            <a:r>
              <a:rPr lang="hu-HU" dirty="0"/>
              <a:t> and </a:t>
            </a:r>
            <a:r>
              <a:rPr lang="hu-HU" dirty="0" err="1"/>
              <a:t>rules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parties</a:t>
            </a:r>
            <a:r>
              <a:rPr lang="hu-HU" dirty="0"/>
              <a:t> </a:t>
            </a:r>
            <a:r>
              <a:rPr lang="hu-HU" dirty="0" err="1"/>
              <a:t>should</a:t>
            </a:r>
            <a:r>
              <a:rPr lang="hu-HU" dirty="0"/>
              <a:t> </a:t>
            </a:r>
            <a:r>
              <a:rPr lang="hu-HU" dirty="0" err="1"/>
              <a:t>follow</a:t>
            </a:r>
            <a:endParaRPr lang="hu-HU" dirty="0"/>
          </a:p>
          <a:p>
            <a:pPr marL="0" indent="0">
              <a:buNone/>
            </a:pPr>
            <a:r>
              <a:rPr lang="hu-HU" dirty="0"/>
              <a:t>	</a:t>
            </a:r>
            <a:r>
              <a:rPr lang="hu-HU" i="1" dirty="0" err="1">
                <a:solidFill>
                  <a:schemeClr val="bg1">
                    <a:lumMod val="50000"/>
                  </a:schemeClr>
                </a:solidFill>
              </a:rPr>
              <a:t>Who</a:t>
            </a:r>
            <a:r>
              <a:rPr lang="hu-HU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hu-HU" i="1" dirty="0" err="1">
                <a:solidFill>
                  <a:schemeClr val="bg1">
                    <a:lumMod val="50000"/>
                  </a:schemeClr>
                </a:solidFill>
              </a:rPr>
              <a:t>should</a:t>
            </a:r>
            <a:r>
              <a:rPr lang="hu-HU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hu-HU" i="1" dirty="0" err="1">
                <a:solidFill>
                  <a:schemeClr val="bg1">
                    <a:lumMod val="50000"/>
                  </a:schemeClr>
                </a:solidFill>
              </a:rPr>
              <a:t>talk</a:t>
            </a:r>
            <a:r>
              <a:rPr lang="hu-HU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hu-HU" i="1" dirty="0" err="1">
                <a:solidFill>
                  <a:schemeClr val="bg1">
                    <a:lumMod val="50000"/>
                  </a:schemeClr>
                </a:solidFill>
              </a:rPr>
              <a:t>next</a:t>
            </a:r>
            <a:r>
              <a:rPr lang="hu-HU" i="1" dirty="0">
                <a:solidFill>
                  <a:schemeClr val="bg1">
                    <a:lumMod val="50000"/>
                  </a:schemeClr>
                </a:solidFill>
              </a:rPr>
              <a:t> and </a:t>
            </a:r>
            <a:r>
              <a:rPr lang="hu-HU" i="1" dirty="0" err="1">
                <a:solidFill>
                  <a:schemeClr val="bg1">
                    <a:lumMod val="50000"/>
                  </a:schemeClr>
                </a:solidFill>
              </a:rPr>
              <a:t>how</a:t>
            </a:r>
            <a:r>
              <a:rPr lang="hu-HU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hu-HU" i="1" dirty="0" err="1">
                <a:solidFill>
                  <a:schemeClr val="bg1">
                    <a:lumMod val="50000"/>
                  </a:schemeClr>
                </a:solidFill>
              </a:rPr>
              <a:t>to</a:t>
            </a:r>
            <a:r>
              <a:rPr lang="hu-HU" i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hu-HU" i="1" dirty="0" err="1">
                <a:solidFill>
                  <a:schemeClr val="bg1">
                    <a:lumMod val="50000"/>
                  </a:schemeClr>
                </a:solidFill>
              </a:rPr>
              <a:t>respond</a:t>
            </a:r>
            <a:r>
              <a:rPr lang="hu-HU" i="1" dirty="0">
                <a:solidFill>
                  <a:schemeClr val="bg1">
                    <a:lumMod val="50000"/>
                  </a:schemeClr>
                </a:solidFill>
              </a:rPr>
              <a:t>…</a:t>
            </a: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BAE5833D-4935-410E-B885-DEBD4315F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</a:t>
            </a:r>
            <a:r>
              <a:rPr lang="hu-HU" dirty="0" err="1"/>
              <a:t>protocol</a:t>
            </a:r>
            <a:r>
              <a:rPr lang="hu-HU" dirty="0"/>
              <a:t> is like a </a:t>
            </a:r>
            <a:r>
              <a:rPr lang="hu-HU" dirty="0" err="1"/>
              <a:t>conversational</a:t>
            </a:r>
            <a:r>
              <a:rPr lang="hu-HU" dirty="0"/>
              <a:t> </a:t>
            </a:r>
            <a:r>
              <a:rPr lang="hu-HU" dirty="0" err="1"/>
              <a:t>convention</a:t>
            </a:r>
            <a:endParaRPr lang="hu-HU" dirty="0"/>
          </a:p>
        </p:txBody>
      </p:sp>
      <p:cxnSp>
        <p:nvCxnSpPr>
          <p:cNvPr id="5" name="Egyenes összekötő nyíllal 4">
            <a:extLst>
              <a:ext uri="{FF2B5EF4-FFF2-40B4-BE49-F238E27FC236}">
                <a16:creationId xmlns:a16="http://schemas.microsoft.com/office/drawing/2014/main" id="{58A2238C-E47E-42B0-8D21-179DA5D6ABB7}"/>
              </a:ext>
            </a:extLst>
          </p:cNvPr>
          <p:cNvCxnSpPr>
            <a:cxnSpLocks/>
          </p:cNvCxnSpPr>
          <p:nvPr/>
        </p:nvCxnSpPr>
        <p:spPr>
          <a:xfrm>
            <a:off x="4509320" y="3424332"/>
            <a:ext cx="0" cy="295254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zövegdoboz 6">
            <a:extLst>
              <a:ext uri="{FF2B5EF4-FFF2-40B4-BE49-F238E27FC236}">
                <a16:creationId xmlns:a16="http://schemas.microsoft.com/office/drawing/2014/main" id="{3929B79E-9A12-458D-BC0E-7BF0D2B97959}"/>
              </a:ext>
            </a:extLst>
          </p:cNvPr>
          <p:cNvSpPr txBox="1"/>
          <p:nvPr/>
        </p:nvSpPr>
        <p:spPr>
          <a:xfrm>
            <a:off x="3388898" y="2976294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Alice</a:t>
            </a: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600A76C4-414C-44B8-BCE9-D4696B4EF2D0}"/>
              </a:ext>
            </a:extLst>
          </p:cNvPr>
          <p:cNvCxnSpPr>
            <a:cxnSpLocks/>
          </p:cNvCxnSpPr>
          <p:nvPr/>
        </p:nvCxnSpPr>
        <p:spPr>
          <a:xfrm>
            <a:off x="7913692" y="3424332"/>
            <a:ext cx="0" cy="295254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zövegdoboz 9">
            <a:extLst>
              <a:ext uri="{FF2B5EF4-FFF2-40B4-BE49-F238E27FC236}">
                <a16:creationId xmlns:a16="http://schemas.microsoft.com/office/drawing/2014/main" id="{118E4875-569D-44F8-8F42-999F2C299629}"/>
              </a:ext>
            </a:extLst>
          </p:cNvPr>
          <p:cNvSpPr txBox="1"/>
          <p:nvPr/>
        </p:nvSpPr>
        <p:spPr>
          <a:xfrm>
            <a:off x="6793270" y="2976294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Bob</a:t>
            </a:r>
          </a:p>
        </p:txBody>
      </p:sp>
      <p:cxnSp>
        <p:nvCxnSpPr>
          <p:cNvPr id="12" name="Egyenes összekötő nyíllal 11">
            <a:extLst>
              <a:ext uri="{FF2B5EF4-FFF2-40B4-BE49-F238E27FC236}">
                <a16:creationId xmlns:a16="http://schemas.microsoft.com/office/drawing/2014/main" id="{78E50997-43B4-4423-9768-4755D259860A}"/>
              </a:ext>
            </a:extLst>
          </p:cNvPr>
          <p:cNvCxnSpPr>
            <a:cxnSpLocks/>
          </p:cNvCxnSpPr>
          <p:nvPr/>
        </p:nvCxnSpPr>
        <p:spPr>
          <a:xfrm>
            <a:off x="4629754" y="3512375"/>
            <a:ext cx="3147461" cy="4436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9E01F35B-DA34-4294-BA8E-A4DD5D250F1D}"/>
              </a:ext>
            </a:extLst>
          </p:cNvPr>
          <p:cNvCxnSpPr>
            <a:cxnSpLocks/>
          </p:cNvCxnSpPr>
          <p:nvPr/>
        </p:nvCxnSpPr>
        <p:spPr>
          <a:xfrm>
            <a:off x="4629753" y="4716970"/>
            <a:ext cx="3147461" cy="4436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nyíllal 14">
            <a:extLst>
              <a:ext uri="{FF2B5EF4-FFF2-40B4-BE49-F238E27FC236}">
                <a16:creationId xmlns:a16="http://schemas.microsoft.com/office/drawing/2014/main" id="{C3344799-77B0-4844-8696-F5C0709367A5}"/>
              </a:ext>
            </a:extLst>
          </p:cNvPr>
          <p:cNvCxnSpPr>
            <a:cxnSpLocks/>
          </p:cNvCxnSpPr>
          <p:nvPr/>
        </p:nvCxnSpPr>
        <p:spPr>
          <a:xfrm flipH="1">
            <a:off x="4645798" y="4122732"/>
            <a:ext cx="3131418" cy="46507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gyenes összekötő nyíllal 18">
            <a:extLst>
              <a:ext uri="{FF2B5EF4-FFF2-40B4-BE49-F238E27FC236}">
                <a16:creationId xmlns:a16="http://schemas.microsoft.com/office/drawing/2014/main" id="{1D4FFBE5-2E0A-441F-A0D4-6A6F9D4DAA36}"/>
              </a:ext>
            </a:extLst>
          </p:cNvPr>
          <p:cNvCxnSpPr>
            <a:cxnSpLocks/>
          </p:cNvCxnSpPr>
          <p:nvPr/>
        </p:nvCxnSpPr>
        <p:spPr>
          <a:xfrm flipH="1">
            <a:off x="4629753" y="5289746"/>
            <a:ext cx="3131418" cy="46507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1C8F4558-18A0-4CAD-8A07-B592A7022DCD}"/>
              </a:ext>
            </a:extLst>
          </p:cNvPr>
          <p:cNvSpPr txBox="1"/>
          <p:nvPr/>
        </p:nvSpPr>
        <p:spPr>
          <a:xfrm rot="499834">
            <a:off x="5720950" y="3423534"/>
            <a:ext cx="1203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/>
              <a:t>hello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994D7EA0-6369-49E0-AF12-056CB0C01275}"/>
              </a:ext>
            </a:extLst>
          </p:cNvPr>
          <p:cNvSpPr txBox="1"/>
          <p:nvPr/>
        </p:nvSpPr>
        <p:spPr>
          <a:xfrm rot="21096308">
            <a:off x="5499015" y="4059261"/>
            <a:ext cx="1203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/>
              <a:t>hello</a:t>
            </a:r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A8A2CF5E-A53B-4D15-9884-CCA90F6C3A45}"/>
              </a:ext>
            </a:extLst>
          </p:cNvPr>
          <p:cNvSpPr txBox="1"/>
          <p:nvPr/>
        </p:nvSpPr>
        <p:spPr>
          <a:xfrm rot="499834">
            <a:off x="5045970" y="4596042"/>
            <a:ext cx="233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 err="1"/>
              <a:t>Give</a:t>
            </a:r>
            <a:r>
              <a:rPr lang="hu-HU" i="1" dirty="0"/>
              <a:t> </a:t>
            </a:r>
            <a:r>
              <a:rPr lang="hu-HU" i="1" dirty="0" err="1"/>
              <a:t>me</a:t>
            </a:r>
            <a:r>
              <a:rPr lang="hu-HU" i="1" dirty="0"/>
              <a:t> http://elte.hu</a:t>
            </a:r>
          </a:p>
        </p:txBody>
      </p:sp>
      <p:sp>
        <p:nvSpPr>
          <p:cNvPr id="23" name="Szövegdoboz 22">
            <a:extLst>
              <a:ext uri="{FF2B5EF4-FFF2-40B4-BE49-F238E27FC236}">
                <a16:creationId xmlns:a16="http://schemas.microsoft.com/office/drawing/2014/main" id="{8C855B7A-3BAF-4922-A534-110F69504450}"/>
              </a:ext>
            </a:extLst>
          </p:cNvPr>
          <p:cNvSpPr txBox="1"/>
          <p:nvPr/>
        </p:nvSpPr>
        <p:spPr>
          <a:xfrm rot="21096308">
            <a:off x="5485086" y="5218335"/>
            <a:ext cx="1203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/>
              <a:t>Here </a:t>
            </a:r>
            <a:r>
              <a:rPr lang="hu-HU" i="1" dirty="0" err="1"/>
              <a:t>it</a:t>
            </a:r>
            <a:r>
              <a:rPr lang="hu-HU" i="1" dirty="0"/>
              <a:t> is…</a:t>
            </a:r>
          </a:p>
        </p:txBody>
      </p:sp>
    </p:spTree>
    <p:extLst>
      <p:ext uri="{BB962C8B-B14F-4D97-AF65-F5344CB8AC3E}">
        <p14:creationId xmlns:p14="http://schemas.microsoft.com/office/powerpoint/2010/main" val="76674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054C6391-9759-4CEE-82ED-773B1DFDD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Loss</a:t>
            </a:r>
            <a:endParaRPr lang="hu-HU" dirty="0">
              <a:solidFill>
                <a:srgbClr val="FF0000"/>
              </a:solidFill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59C948F7-929E-46C4-AC8A-6E6F16DAC39C}"/>
              </a:ext>
            </a:extLst>
          </p:cNvPr>
          <p:cNvSpPr/>
          <p:nvPr/>
        </p:nvSpPr>
        <p:spPr>
          <a:xfrm>
            <a:off x="4724400" y="2399488"/>
            <a:ext cx="2743200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>
                <a:solidFill>
                  <a:schemeClr val="tx1"/>
                </a:solidFill>
              </a:rPr>
              <a:t>loss</a:t>
            </a:r>
            <a:endParaRPr lang="hu-HU" b="1" dirty="0">
              <a:solidFill>
                <a:schemeClr val="tx1"/>
              </a:solidFill>
            </a:endParaRPr>
          </a:p>
        </p:txBody>
      </p: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809AE820-B9C4-4B95-99B3-E98A80088F01}"/>
              </a:ext>
            </a:extLst>
          </p:cNvPr>
          <p:cNvGrpSpPr/>
          <p:nvPr/>
        </p:nvGrpSpPr>
        <p:grpSpPr>
          <a:xfrm>
            <a:off x="6616700" y="2500276"/>
            <a:ext cx="711200" cy="711200"/>
            <a:chOff x="5842000" y="1600200"/>
            <a:chExt cx="711200" cy="711200"/>
          </a:xfrm>
        </p:grpSpPr>
        <p:sp>
          <p:nvSpPr>
            <p:cNvPr id="8" name="Téglalap 7">
              <a:extLst>
                <a:ext uri="{FF2B5EF4-FFF2-40B4-BE49-F238E27FC236}">
                  <a16:creationId xmlns:a16="http://schemas.microsoft.com/office/drawing/2014/main" id="{9767840E-C6D3-4F54-8053-9FC177AA6A0F}"/>
                </a:ext>
              </a:extLst>
            </p:cNvPr>
            <p:cNvSpPr/>
            <p:nvPr/>
          </p:nvSpPr>
          <p:spPr>
            <a:xfrm>
              <a:off x="5842000" y="1600200"/>
              <a:ext cx="254000" cy="25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0" name="Téglalap 9">
              <a:extLst>
                <a:ext uri="{FF2B5EF4-FFF2-40B4-BE49-F238E27FC236}">
                  <a16:creationId xmlns:a16="http://schemas.microsoft.com/office/drawing/2014/main" id="{D24BCA01-26EE-47D6-8383-AF2FB034E899}"/>
                </a:ext>
              </a:extLst>
            </p:cNvPr>
            <p:cNvSpPr/>
            <p:nvPr/>
          </p:nvSpPr>
          <p:spPr>
            <a:xfrm>
              <a:off x="5994400" y="1752600"/>
              <a:ext cx="254000" cy="25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1" name="Téglalap 10">
              <a:extLst>
                <a:ext uri="{FF2B5EF4-FFF2-40B4-BE49-F238E27FC236}">
                  <a16:creationId xmlns:a16="http://schemas.microsoft.com/office/drawing/2014/main" id="{6AD7F108-51C0-4380-89AE-5A5A2C549BDA}"/>
                </a:ext>
              </a:extLst>
            </p:cNvPr>
            <p:cNvSpPr/>
            <p:nvPr/>
          </p:nvSpPr>
          <p:spPr>
            <a:xfrm>
              <a:off x="6146800" y="1905000"/>
              <a:ext cx="254000" cy="25400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sp>
          <p:nvSpPr>
            <p:cNvPr id="12" name="Téglalap 11">
              <a:extLst>
                <a:ext uri="{FF2B5EF4-FFF2-40B4-BE49-F238E27FC236}">
                  <a16:creationId xmlns:a16="http://schemas.microsoft.com/office/drawing/2014/main" id="{2048DC37-8185-4CEF-A318-FC178B9C3135}"/>
                </a:ext>
              </a:extLst>
            </p:cNvPr>
            <p:cNvSpPr/>
            <p:nvPr/>
          </p:nvSpPr>
          <p:spPr>
            <a:xfrm>
              <a:off x="6299200" y="2057400"/>
              <a:ext cx="254000" cy="254000"/>
            </a:xfrm>
            <a:prstGeom prst="rect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</p:grpSp>
      <p:sp>
        <p:nvSpPr>
          <p:cNvPr id="13" name="Tartalom helye 12">
            <a:extLst>
              <a:ext uri="{FF2B5EF4-FFF2-40B4-BE49-F238E27FC236}">
                <a16:creationId xmlns:a16="http://schemas.microsoft.com/office/drawing/2014/main" id="{31C6FF66-CE19-4298-945E-61727C798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5699825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artalom helye 3">
            <a:extLst>
              <a:ext uri="{FF2B5EF4-FFF2-40B4-BE49-F238E27FC236}">
                <a16:creationId xmlns:a16="http://schemas.microsoft.com/office/drawing/2014/main" id="{99315419-40FC-4141-B64E-AA3E637D97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5156" y="2417350"/>
            <a:ext cx="4321687" cy="2925000"/>
          </a:xfrm>
          <a:prstGeom prst="rect">
            <a:avLst/>
          </a:prstGeom>
        </p:spPr>
      </p:pic>
      <p:sp>
        <p:nvSpPr>
          <p:cNvPr id="3" name="Cím 2">
            <a:extLst>
              <a:ext uri="{FF2B5EF4-FFF2-40B4-BE49-F238E27FC236}">
                <a16:creationId xmlns:a16="http://schemas.microsoft.com/office/drawing/2014/main" id="{44869F5C-2BE4-4E8C-97C1-49778D47F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In practice, queues are not infinite.</a:t>
            </a:r>
            <a:br>
              <a:rPr lang="en-US" sz="3600" dirty="0"/>
            </a:br>
            <a:r>
              <a:rPr lang="en-US" sz="3600" dirty="0"/>
              <a:t>There is an upper bound on queuing delay.</a:t>
            </a:r>
            <a:endParaRPr lang="hu-HU" sz="3600" dirty="0"/>
          </a:p>
        </p:txBody>
      </p:sp>
    </p:spTree>
    <p:extLst>
      <p:ext uri="{BB962C8B-B14F-4D97-AF65-F5344CB8AC3E}">
        <p14:creationId xmlns:p14="http://schemas.microsoft.com/office/powerpoint/2010/main" val="87171376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3104BCD3-D643-4143-A832-1B9A922A8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If the queue is persistently overloaded,</a:t>
            </a:r>
            <a:br>
              <a:rPr lang="en-US" sz="4000" dirty="0"/>
            </a:br>
            <a:r>
              <a:rPr lang="en-US" sz="4000" dirty="0"/>
              <a:t>it will eventually drop packets (loss)</a:t>
            </a:r>
            <a:endParaRPr lang="hu-HU" sz="4000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C0D6B19-ED3F-4AF3-B70D-19C3D2D99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2743" y="2021343"/>
            <a:ext cx="5606513" cy="2815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54960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054C6391-9759-4CEE-82ED-773B1DFDD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Throughput</a:t>
            </a:r>
            <a:endParaRPr lang="hu-HU" dirty="0">
              <a:solidFill>
                <a:srgbClr val="FF0000"/>
              </a:solidFill>
            </a:endParaRP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AEDF8DE5-B3AE-48A5-8CED-9414973618D6}"/>
              </a:ext>
            </a:extLst>
          </p:cNvPr>
          <p:cNvSpPr/>
          <p:nvPr/>
        </p:nvSpPr>
        <p:spPr>
          <a:xfrm>
            <a:off x="8610602" y="2399488"/>
            <a:ext cx="2743200" cy="915212"/>
          </a:xfrm>
          <a:prstGeom prst="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>
                <a:solidFill>
                  <a:schemeClr val="tx1"/>
                </a:solidFill>
              </a:rPr>
              <a:t>throughput</a:t>
            </a:r>
            <a:endParaRPr lang="hu-HU" b="1" dirty="0">
              <a:solidFill>
                <a:schemeClr val="tx1"/>
              </a:solidFill>
            </a:endParaRPr>
          </a:p>
        </p:txBody>
      </p:sp>
      <p:pic>
        <p:nvPicPr>
          <p:cNvPr id="7172" name="Picture 4" descr="Image result for speed meter icon">
            <a:extLst>
              <a:ext uri="{FF2B5EF4-FFF2-40B4-BE49-F238E27FC236}">
                <a16:creationId xmlns:a16="http://schemas.microsoft.com/office/drawing/2014/main" id="{94D6C23F-F0A8-49B5-AC3D-5839B29F0E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17200" y="2512976"/>
            <a:ext cx="698500" cy="69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artalom helye 12">
            <a:extLst>
              <a:ext uri="{FF2B5EF4-FFF2-40B4-BE49-F238E27FC236}">
                <a16:creationId xmlns:a16="http://schemas.microsoft.com/office/drawing/2014/main" id="{7CD4D6A7-E258-4575-9D40-B8CE51A07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0740008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CFA7DE6A-2AD7-4D93-BA3D-15E701E63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					         </a:t>
            </a:r>
            <a:r>
              <a:rPr lang="hu-HU" dirty="0" err="1"/>
              <a:t>data</a:t>
            </a:r>
            <a:r>
              <a:rPr lang="hu-HU" dirty="0"/>
              <a:t> </a:t>
            </a:r>
            <a:r>
              <a:rPr lang="hu-HU" dirty="0" err="1"/>
              <a:t>size</a:t>
            </a:r>
            <a:r>
              <a:rPr lang="hu-HU" dirty="0"/>
              <a:t>		</a:t>
            </a:r>
            <a:r>
              <a:rPr lang="hu-HU" dirty="0">
                <a:solidFill>
                  <a:srgbClr val="FF0000"/>
                </a:solidFill>
              </a:rPr>
              <a:t>[#</a:t>
            </a:r>
            <a:r>
              <a:rPr lang="hu-HU" dirty="0" err="1">
                <a:solidFill>
                  <a:srgbClr val="FF0000"/>
                </a:solidFill>
              </a:rPr>
              <a:t>bits</a:t>
            </a:r>
            <a:r>
              <a:rPr lang="hu-HU" dirty="0">
                <a:solidFill>
                  <a:srgbClr val="FF0000"/>
                </a:solidFill>
              </a:rPr>
              <a:t>]</a:t>
            </a:r>
          </a:p>
          <a:p>
            <a:pPr marL="0" indent="0">
              <a:buNone/>
            </a:pPr>
            <a:r>
              <a:rPr lang="hu-HU" dirty="0" err="1"/>
              <a:t>Average</a:t>
            </a:r>
            <a:r>
              <a:rPr lang="hu-HU" dirty="0"/>
              <a:t> </a:t>
            </a:r>
            <a:r>
              <a:rPr lang="hu-HU" dirty="0" err="1"/>
              <a:t>throughput</a:t>
            </a:r>
            <a:r>
              <a:rPr lang="hu-HU" dirty="0"/>
              <a:t>	=	</a:t>
            </a:r>
            <a:r>
              <a:rPr lang="hu-HU" strike="sngStrike" dirty="0"/>
              <a:t>			</a:t>
            </a:r>
            <a:endParaRPr lang="hu-HU" dirty="0"/>
          </a:p>
          <a:p>
            <a:pPr marL="0" indent="0">
              <a:buNone/>
            </a:pPr>
            <a:r>
              <a:rPr lang="hu-HU" dirty="0"/>
              <a:t>[#</a:t>
            </a:r>
            <a:r>
              <a:rPr lang="hu-HU" dirty="0" err="1"/>
              <a:t>bits</a:t>
            </a:r>
            <a:r>
              <a:rPr lang="hu-HU" dirty="0"/>
              <a:t>/sec]				      </a:t>
            </a:r>
            <a:r>
              <a:rPr lang="hu-HU" dirty="0" err="1"/>
              <a:t>transfer</a:t>
            </a:r>
            <a:r>
              <a:rPr lang="hu-HU" dirty="0"/>
              <a:t> </a:t>
            </a:r>
            <a:r>
              <a:rPr lang="hu-HU" dirty="0" err="1"/>
              <a:t>time</a:t>
            </a:r>
            <a:r>
              <a:rPr lang="hu-HU" dirty="0"/>
              <a:t>		</a:t>
            </a:r>
            <a:r>
              <a:rPr lang="hu-HU" dirty="0">
                <a:solidFill>
                  <a:srgbClr val="FF0000"/>
                </a:solidFill>
              </a:rPr>
              <a:t>[sec]</a:t>
            </a: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FD03D628-F0F3-424A-8778-3CE43C58E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throughput is the instantaneous rate </a:t>
            </a:r>
            <a:br>
              <a:rPr lang="hu-HU" dirty="0"/>
            </a:br>
            <a:r>
              <a:rPr lang="en-US" dirty="0"/>
              <a:t>at which</a:t>
            </a:r>
            <a:r>
              <a:rPr lang="hu-HU" dirty="0"/>
              <a:t> a </a:t>
            </a:r>
            <a:r>
              <a:rPr lang="hu-HU" dirty="0" err="1"/>
              <a:t>host</a:t>
            </a:r>
            <a:r>
              <a:rPr lang="hu-HU" dirty="0"/>
              <a:t> </a:t>
            </a:r>
            <a:r>
              <a:rPr lang="hu-HU" dirty="0" err="1"/>
              <a:t>receives</a:t>
            </a:r>
            <a:r>
              <a:rPr lang="hu-HU" dirty="0"/>
              <a:t> </a:t>
            </a:r>
            <a:r>
              <a:rPr lang="hu-HU" dirty="0" err="1"/>
              <a:t>data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4488797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266B4DFC-C152-48B8-BFE3-B895A6889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 compute throughput, one has to consider the</a:t>
            </a:r>
            <a:br>
              <a:rPr lang="en-US" dirty="0"/>
            </a:br>
            <a:r>
              <a:rPr lang="hu-HU" dirty="0" err="1"/>
              <a:t>bottleneck</a:t>
            </a:r>
            <a:r>
              <a:rPr lang="hu-HU" dirty="0"/>
              <a:t> link</a:t>
            </a: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9638E654-D26F-4F07-B31F-2F8C05728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6951" y="1809281"/>
            <a:ext cx="4818097" cy="323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81945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B591F82D-C633-4AB0-8F97-2FFE1B182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To compute throughput, one has to consider the</a:t>
            </a:r>
            <a:br>
              <a:rPr lang="en-US" dirty="0"/>
            </a:br>
            <a:r>
              <a:rPr lang="en-US" dirty="0"/>
              <a:t>bottleneck link… </a:t>
            </a:r>
            <a:r>
              <a:rPr lang="en-US" dirty="0">
                <a:solidFill>
                  <a:srgbClr val="FF0000"/>
                </a:solidFill>
              </a:rPr>
              <a:t>and the intervening traffic</a:t>
            </a:r>
            <a:endParaRPr lang="hu-HU" dirty="0">
              <a:solidFill>
                <a:srgbClr val="FF0000"/>
              </a:solidFill>
            </a:endParaRPr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7AF86DAA-5776-4BE9-9DE4-F4B8D875E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1145" y="1864125"/>
            <a:ext cx="5489710" cy="312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40670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6CD340-C7DA-494D-B54E-601ABF52A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b="1" dirty="0">
                <a:solidFill>
                  <a:srgbClr val="FF0000"/>
                </a:solidFill>
              </a:rPr>
              <a:t>As technology improves, throughput increase &amp;</a:t>
            </a:r>
            <a:br>
              <a:rPr lang="en-US" sz="3200" b="1" dirty="0">
                <a:solidFill>
                  <a:srgbClr val="FF0000"/>
                </a:solidFill>
              </a:rPr>
            </a:br>
            <a:r>
              <a:rPr lang="en-US" sz="3200" b="1" dirty="0">
                <a:solidFill>
                  <a:srgbClr val="FF0000"/>
                </a:solidFill>
              </a:rPr>
              <a:t>delays are getting lower except for propagation</a:t>
            </a:r>
            <a:br>
              <a:rPr lang="en-US" sz="3200" dirty="0"/>
            </a:br>
            <a:r>
              <a:rPr lang="hu-HU" sz="3200" dirty="0"/>
              <a:t>(</a:t>
            </a:r>
            <a:r>
              <a:rPr lang="hu-HU" sz="3200" dirty="0" err="1"/>
              <a:t>speed</a:t>
            </a:r>
            <a:r>
              <a:rPr lang="hu-HU" sz="3200" dirty="0"/>
              <a:t> of </a:t>
            </a:r>
            <a:r>
              <a:rPr lang="hu-HU" sz="3200" dirty="0" err="1"/>
              <a:t>light</a:t>
            </a:r>
            <a:r>
              <a:rPr lang="hu-HU" sz="3200" dirty="0"/>
              <a:t>)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119A92F-22DF-4D0C-B63E-0BAD71A23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2498876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F7212A4F-BA34-4170-AF3F-E9CEB79D0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778500"/>
            <a:ext cx="10515600" cy="3984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hu-HU" dirty="0">
                <a:solidFill>
                  <a:srgbClr val="FFC000"/>
                </a:solidFill>
              </a:rPr>
              <a:t>*</a:t>
            </a:r>
            <a:r>
              <a:rPr lang="hu-HU" dirty="0">
                <a:solidFill>
                  <a:schemeClr val="bg1">
                    <a:lumMod val="50000"/>
                  </a:schemeClr>
                </a:solidFill>
              </a:rPr>
              <a:t> http://wwwnui.akamai.com/gnet/globe/index.html</a:t>
            </a:r>
          </a:p>
        </p:txBody>
      </p:sp>
      <p:sp>
        <p:nvSpPr>
          <p:cNvPr id="3" name="Cím 2">
            <a:extLst>
              <a:ext uri="{FF2B5EF4-FFF2-40B4-BE49-F238E27FC236}">
                <a16:creationId xmlns:a16="http://schemas.microsoft.com/office/drawing/2014/main" id="{98D68C83-5653-4FF9-8CFE-38634B683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hu-HU" sz="3200" dirty="0" err="1"/>
              <a:t>Because</a:t>
            </a:r>
            <a:r>
              <a:rPr lang="hu-HU" sz="3200" dirty="0"/>
              <a:t> of </a:t>
            </a:r>
            <a:r>
              <a:rPr lang="hu-HU" sz="3200" dirty="0" err="1"/>
              <a:t>propagation</a:t>
            </a:r>
            <a:r>
              <a:rPr lang="hu-HU" sz="3200" dirty="0"/>
              <a:t> </a:t>
            </a:r>
            <a:r>
              <a:rPr lang="hu-HU" sz="3200" dirty="0" err="1"/>
              <a:t>delays</a:t>
            </a:r>
            <a:r>
              <a:rPr lang="hu-HU" sz="3200" dirty="0"/>
              <a:t>,</a:t>
            </a:r>
            <a:br>
              <a:rPr lang="hu-HU" sz="3200" dirty="0"/>
            </a:br>
            <a:r>
              <a:rPr lang="en-US" sz="3200" dirty="0"/>
              <a:t>Content Delivery Networks move content closer to you</a:t>
            </a:r>
            <a:endParaRPr lang="hu-HU" sz="3200" dirty="0"/>
          </a:p>
        </p:txBody>
      </p:sp>
      <p:pic>
        <p:nvPicPr>
          <p:cNvPr id="4" name="Kép 3">
            <a:extLst>
              <a:ext uri="{FF2B5EF4-FFF2-40B4-BE49-F238E27FC236}">
                <a16:creationId xmlns:a16="http://schemas.microsoft.com/office/drawing/2014/main" id="{1CDE6A3B-C1C4-40FF-A97D-97CEF3A25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999" y="1244600"/>
            <a:ext cx="6560609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47083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00AACC1-4207-4108-8061-A7A8B2D6D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be continued</a:t>
            </a:r>
            <a:r>
              <a:rPr lang="hu-HU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343071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BAE5833D-4935-410E-B885-DEBD4315F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There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other</a:t>
            </a:r>
            <a:r>
              <a:rPr lang="hu-HU" dirty="0"/>
              <a:t> </a:t>
            </a:r>
            <a:r>
              <a:rPr lang="hu-HU" dirty="0" err="1"/>
              <a:t>kind</a:t>
            </a:r>
            <a:r>
              <a:rPr lang="hu-HU" dirty="0"/>
              <a:t> of </a:t>
            </a:r>
            <a:r>
              <a:rPr lang="hu-HU" dirty="0" err="1"/>
              <a:t>implementations</a:t>
            </a:r>
            <a:r>
              <a:rPr lang="hu-HU" dirty="0"/>
              <a:t>…</a:t>
            </a:r>
          </a:p>
        </p:txBody>
      </p:sp>
      <p:cxnSp>
        <p:nvCxnSpPr>
          <p:cNvPr id="5" name="Egyenes összekötő nyíllal 4">
            <a:extLst>
              <a:ext uri="{FF2B5EF4-FFF2-40B4-BE49-F238E27FC236}">
                <a16:creationId xmlns:a16="http://schemas.microsoft.com/office/drawing/2014/main" id="{58A2238C-E47E-42B0-8D21-179DA5D6ABB7}"/>
              </a:ext>
            </a:extLst>
          </p:cNvPr>
          <p:cNvCxnSpPr>
            <a:cxnSpLocks/>
          </p:cNvCxnSpPr>
          <p:nvPr/>
        </p:nvCxnSpPr>
        <p:spPr>
          <a:xfrm>
            <a:off x="4509320" y="3424332"/>
            <a:ext cx="0" cy="295254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zövegdoboz 6">
            <a:extLst>
              <a:ext uri="{FF2B5EF4-FFF2-40B4-BE49-F238E27FC236}">
                <a16:creationId xmlns:a16="http://schemas.microsoft.com/office/drawing/2014/main" id="{3929B79E-9A12-458D-BC0E-7BF0D2B97959}"/>
              </a:ext>
            </a:extLst>
          </p:cNvPr>
          <p:cNvSpPr txBox="1"/>
          <p:nvPr/>
        </p:nvSpPr>
        <p:spPr>
          <a:xfrm>
            <a:off x="3388898" y="2976294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Alice</a:t>
            </a:r>
          </a:p>
        </p:txBody>
      </p:sp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600A76C4-414C-44B8-BCE9-D4696B4EF2D0}"/>
              </a:ext>
            </a:extLst>
          </p:cNvPr>
          <p:cNvCxnSpPr>
            <a:cxnSpLocks/>
          </p:cNvCxnSpPr>
          <p:nvPr/>
        </p:nvCxnSpPr>
        <p:spPr>
          <a:xfrm>
            <a:off x="7913692" y="3424332"/>
            <a:ext cx="0" cy="2952549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zövegdoboz 9">
            <a:extLst>
              <a:ext uri="{FF2B5EF4-FFF2-40B4-BE49-F238E27FC236}">
                <a16:creationId xmlns:a16="http://schemas.microsoft.com/office/drawing/2014/main" id="{118E4875-569D-44F8-8F42-999F2C299629}"/>
              </a:ext>
            </a:extLst>
          </p:cNvPr>
          <p:cNvSpPr txBox="1"/>
          <p:nvPr/>
        </p:nvSpPr>
        <p:spPr>
          <a:xfrm>
            <a:off x="6793270" y="2976294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Bob</a:t>
            </a:r>
          </a:p>
        </p:txBody>
      </p:sp>
      <p:cxnSp>
        <p:nvCxnSpPr>
          <p:cNvPr id="12" name="Egyenes összekötő nyíllal 11">
            <a:extLst>
              <a:ext uri="{FF2B5EF4-FFF2-40B4-BE49-F238E27FC236}">
                <a16:creationId xmlns:a16="http://schemas.microsoft.com/office/drawing/2014/main" id="{78E50997-43B4-4423-9768-4755D259860A}"/>
              </a:ext>
            </a:extLst>
          </p:cNvPr>
          <p:cNvCxnSpPr>
            <a:cxnSpLocks/>
          </p:cNvCxnSpPr>
          <p:nvPr/>
        </p:nvCxnSpPr>
        <p:spPr>
          <a:xfrm>
            <a:off x="4629754" y="3512375"/>
            <a:ext cx="3147461" cy="4436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9E01F35B-DA34-4294-BA8E-A4DD5D250F1D}"/>
              </a:ext>
            </a:extLst>
          </p:cNvPr>
          <p:cNvCxnSpPr>
            <a:cxnSpLocks/>
          </p:cNvCxnSpPr>
          <p:nvPr/>
        </p:nvCxnSpPr>
        <p:spPr>
          <a:xfrm>
            <a:off x="4629754" y="3955983"/>
            <a:ext cx="3147461" cy="4436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zövegdoboz 19">
            <a:extLst>
              <a:ext uri="{FF2B5EF4-FFF2-40B4-BE49-F238E27FC236}">
                <a16:creationId xmlns:a16="http://schemas.microsoft.com/office/drawing/2014/main" id="{1C8F4558-18A0-4CAD-8A07-B592A7022DCD}"/>
              </a:ext>
            </a:extLst>
          </p:cNvPr>
          <p:cNvSpPr txBox="1"/>
          <p:nvPr/>
        </p:nvSpPr>
        <p:spPr>
          <a:xfrm rot="499834">
            <a:off x="5720950" y="3423534"/>
            <a:ext cx="1203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/>
              <a:t>hello</a:t>
            </a:r>
          </a:p>
        </p:txBody>
      </p:sp>
      <p:sp>
        <p:nvSpPr>
          <p:cNvPr id="22" name="Szövegdoboz 21">
            <a:extLst>
              <a:ext uri="{FF2B5EF4-FFF2-40B4-BE49-F238E27FC236}">
                <a16:creationId xmlns:a16="http://schemas.microsoft.com/office/drawing/2014/main" id="{A8A2CF5E-A53B-4D15-9884-CCA90F6C3A45}"/>
              </a:ext>
            </a:extLst>
          </p:cNvPr>
          <p:cNvSpPr txBox="1"/>
          <p:nvPr/>
        </p:nvSpPr>
        <p:spPr>
          <a:xfrm rot="499834">
            <a:off x="5045971" y="3835055"/>
            <a:ext cx="233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 err="1"/>
              <a:t>Give</a:t>
            </a:r>
            <a:r>
              <a:rPr lang="hu-HU" i="1" dirty="0"/>
              <a:t> </a:t>
            </a:r>
            <a:r>
              <a:rPr lang="hu-HU" i="1" dirty="0" err="1"/>
              <a:t>me</a:t>
            </a:r>
            <a:r>
              <a:rPr lang="hu-HU" i="1" dirty="0"/>
              <a:t> http://elte.hu</a:t>
            </a:r>
          </a:p>
        </p:txBody>
      </p:sp>
      <p:cxnSp>
        <p:nvCxnSpPr>
          <p:cNvPr id="18" name="Egyenes összekötő nyíllal 17">
            <a:extLst>
              <a:ext uri="{FF2B5EF4-FFF2-40B4-BE49-F238E27FC236}">
                <a16:creationId xmlns:a16="http://schemas.microsoft.com/office/drawing/2014/main" id="{EE44DE44-2521-4187-9449-9D842DE17C12}"/>
              </a:ext>
            </a:extLst>
          </p:cNvPr>
          <p:cNvCxnSpPr>
            <a:cxnSpLocks/>
          </p:cNvCxnSpPr>
          <p:nvPr/>
        </p:nvCxnSpPr>
        <p:spPr>
          <a:xfrm>
            <a:off x="4629754" y="4399591"/>
            <a:ext cx="3147461" cy="4436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Szövegdoboz 23">
            <a:extLst>
              <a:ext uri="{FF2B5EF4-FFF2-40B4-BE49-F238E27FC236}">
                <a16:creationId xmlns:a16="http://schemas.microsoft.com/office/drawing/2014/main" id="{5DBD50C6-E086-4204-ADFF-6F87DB22B168}"/>
              </a:ext>
            </a:extLst>
          </p:cNvPr>
          <p:cNvSpPr txBox="1"/>
          <p:nvPr/>
        </p:nvSpPr>
        <p:spPr>
          <a:xfrm rot="499834">
            <a:off x="5045971" y="4278663"/>
            <a:ext cx="233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 err="1"/>
              <a:t>Give</a:t>
            </a:r>
            <a:r>
              <a:rPr lang="hu-HU" i="1" dirty="0"/>
              <a:t> </a:t>
            </a:r>
            <a:r>
              <a:rPr lang="hu-HU" i="1" dirty="0" err="1"/>
              <a:t>me</a:t>
            </a:r>
            <a:r>
              <a:rPr lang="hu-HU" i="1" dirty="0"/>
              <a:t> http://elte.hu</a:t>
            </a:r>
          </a:p>
        </p:txBody>
      </p:sp>
      <p:cxnSp>
        <p:nvCxnSpPr>
          <p:cNvPr id="25" name="Egyenes összekötő nyíllal 24">
            <a:extLst>
              <a:ext uri="{FF2B5EF4-FFF2-40B4-BE49-F238E27FC236}">
                <a16:creationId xmlns:a16="http://schemas.microsoft.com/office/drawing/2014/main" id="{3B65702C-5A33-4E80-933C-4084B3B0D09A}"/>
              </a:ext>
            </a:extLst>
          </p:cNvPr>
          <p:cNvCxnSpPr>
            <a:cxnSpLocks/>
          </p:cNvCxnSpPr>
          <p:nvPr/>
        </p:nvCxnSpPr>
        <p:spPr>
          <a:xfrm>
            <a:off x="4629753" y="4822134"/>
            <a:ext cx="3147461" cy="4436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35831203-3F71-4D08-B74A-56CAB64AEA4D}"/>
              </a:ext>
            </a:extLst>
          </p:cNvPr>
          <p:cNvSpPr txBox="1"/>
          <p:nvPr/>
        </p:nvSpPr>
        <p:spPr>
          <a:xfrm rot="499834">
            <a:off x="5045970" y="4701206"/>
            <a:ext cx="233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 err="1"/>
              <a:t>Give</a:t>
            </a:r>
            <a:r>
              <a:rPr lang="hu-HU" i="1" dirty="0"/>
              <a:t> </a:t>
            </a:r>
            <a:r>
              <a:rPr lang="hu-HU" i="1" dirty="0" err="1"/>
              <a:t>me</a:t>
            </a:r>
            <a:r>
              <a:rPr lang="hu-HU" i="1" dirty="0"/>
              <a:t> http://elte.hu</a:t>
            </a:r>
          </a:p>
        </p:txBody>
      </p:sp>
      <p:cxnSp>
        <p:nvCxnSpPr>
          <p:cNvPr id="27" name="Egyenes összekötő nyíllal 26">
            <a:extLst>
              <a:ext uri="{FF2B5EF4-FFF2-40B4-BE49-F238E27FC236}">
                <a16:creationId xmlns:a16="http://schemas.microsoft.com/office/drawing/2014/main" id="{6CED8F15-1547-4F03-A094-8FD2D0512671}"/>
              </a:ext>
            </a:extLst>
          </p:cNvPr>
          <p:cNvCxnSpPr>
            <a:cxnSpLocks/>
          </p:cNvCxnSpPr>
          <p:nvPr/>
        </p:nvCxnSpPr>
        <p:spPr>
          <a:xfrm>
            <a:off x="4621731" y="5212305"/>
            <a:ext cx="3147461" cy="4436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Szövegdoboz 27">
            <a:extLst>
              <a:ext uri="{FF2B5EF4-FFF2-40B4-BE49-F238E27FC236}">
                <a16:creationId xmlns:a16="http://schemas.microsoft.com/office/drawing/2014/main" id="{2650BBCC-1966-40CC-B27D-C10416F1DB0C}"/>
              </a:ext>
            </a:extLst>
          </p:cNvPr>
          <p:cNvSpPr txBox="1"/>
          <p:nvPr/>
        </p:nvSpPr>
        <p:spPr>
          <a:xfrm rot="499834">
            <a:off x="5037948" y="5091377"/>
            <a:ext cx="233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 err="1"/>
              <a:t>Give</a:t>
            </a:r>
            <a:r>
              <a:rPr lang="hu-HU" i="1" dirty="0"/>
              <a:t> </a:t>
            </a:r>
            <a:r>
              <a:rPr lang="hu-HU" i="1" dirty="0" err="1"/>
              <a:t>me</a:t>
            </a:r>
            <a:r>
              <a:rPr lang="hu-HU" i="1" dirty="0"/>
              <a:t> http://elte.hu</a:t>
            </a:r>
          </a:p>
        </p:txBody>
      </p:sp>
      <p:cxnSp>
        <p:nvCxnSpPr>
          <p:cNvPr id="29" name="Egyenes összekötő nyíllal 28">
            <a:extLst>
              <a:ext uri="{FF2B5EF4-FFF2-40B4-BE49-F238E27FC236}">
                <a16:creationId xmlns:a16="http://schemas.microsoft.com/office/drawing/2014/main" id="{3CE7E156-E1C8-4744-A474-15A1F5BAFBF6}"/>
              </a:ext>
            </a:extLst>
          </p:cNvPr>
          <p:cNvCxnSpPr>
            <a:cxnSpLocks/>
          </p:cNvCxnSpPr>
          <p:nvPr/>
        </p:nvCxnSpPr>
        <p:spPr>
          <a:xfrm>
            <a:off x="4617720" y="5635357"/>
            <a:ext cx="3147461" cy="4436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Szövegdoboz 29">
            <a:extLst>
              <a:ext uri="{FF2B5EF4-FFF2-40B4-BE49-F238E27FC236}">
                <a16:creationId xmlns:a16="http://schemas.microsoft.com/office/drawing/2014/main" id="{CBB4AE35-2642-4F09-A99B-CD1F6E17231E}"/>
              </a:ext>
            </a:extLst>
          </p:cNvPr>
          <p:cNvSpPr txBox="1"/>
          <p:nvPr/>
        </p:nvSpPr>
        <p:spPr>
          <a:xfrm rot="499834">
            <a:off x="5033937" y="5514429"/>
            <a:ext cx="233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 err="1"/>
              <a:t>Give</a:t>
            </a:r>
            <a:r>
              <a:rPr lang="hu-HU" i="1" dirty="0"/>
              <a:t> </a:t>
            </a:r>
            <a:r>
              <a:rPr lang="hu-HU" i="1" dirty="0" err="1"/>
              <a:t>me</a:t>
            </a:r>
            <a:r>
              <a:rPr lang="hu-HU" i="1" dirty="0"/>
              <a:t> http://elte.hu</a:t>
            </a:r>
          </a:p>
        </p:txBody>
      </p:sp>
      <p:cxnSp>
        <p:nvCxnSpPr>
          <p:cNvPr id="31" name="Egyenes összekötő nyíllal 30">
            <a:extLst>
              <a:ext uri="{FF2B5EF4-FFF2-40B4-BE49-F238E27FC236}">
                <a16:creationId xmlns:a16="http://schemas.microsoft.com/office/drawing/2014/main" id="{B813730F-8A11-4B16-B1B1-B167B37F4059}"/>
              </a:ext>
            </a:extLst>
          </p:cNvPr>
          <p:cNvCxnSpPr>
            <a:cxnSpLocks/>
          </p:cNvCxnSpPr>
          <p:nvPr/>
        </p:nvCxnSpPr>
        <p:spPr>
          <a:xfrm>
            <a:off x="4629752" y="6035783"/>
            <a:ext cx="3147461" cy="4436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Szövegdoboz 31">
            <a:extLst>
              <a:ext uri="{FF2B5EF4-FFF2-40B4-BE49-F238E27FC236}">
                <a16:creationId xmlns:a16="http://schemas.microsoft.com/office/drawing/2014/main" id="{A3C31761-32C2-4264-9E61-A4CEB95EB8AF}"/>
              </a:ext>
            </a:extLst>
          </p:cNvPr>
          <p:cNvSpPr txBox="1"/>
          <p:nvPr/>
        </p:nvSpPr>
        <p:spPr>
          <a:xfrm rot="499834">
            <a:off x="5045969" y="5914855"/>
            <a:ext cx="2331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i="1" dirty="0" err="1"/>
              <a:t>Give</a:t>
            </a:r>
            <a:r>
              <a:rPr lang="hu-HU" i="1" dirty="0"/>
              <a:t> </a:t>
            </a:r>
            <a:r>
              <a:rPr lang="hu-HU" i="1" dirty="0" err="1"/>
              <a:t>me</a:t>
            </a:r>
            <a:r>
              <a:rPr lang="hu-HU" i="1" dirty="0"/>
              <a:t> http://elte.hu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FA0FA55E-486D-4555-8A8D-9DB70AEE652B}"/>
              </a:ext>
            </a:extLst>
          </p:cNvPr>
          <p:cNvSpPr txBox="1"/>
          <p:nvPr/>
        </p:nvSpPr>
        <p:spPr>
          <a:xfrm>
            <a:off x="-606513" y="2788164"/>
            <a:ext cx="50757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 err="1"/>
              <a:t>Gimme</a:t>
            </a:r>
            <a:r>
              <a:rPr lang="hu-HU" dirty="0"/>
              <a:t>, </a:t>
            </a:r>
            <a:r>
              <a:rPr lang="hu-HU" dirty="0" err="1"/>
              <a:t>gimme</a:t>
            </a:r>
            <a:r>
              <a:rPr lang="hu-HU" dirty="0"/>
              <a:t>, </a:t>
            </a:r>
            <a:r>
              <a:rPr lang="hu-HU" dirty="0" err="1"/>
              <a:t>gimme</a:t>
            </a:r>
            <a:endParaRPr lang="hu-HU" dirty="0"/>
          </a:p>
          <a:p>
            <a:pPr algn="ctr"/>
            <a:r>
              <a:rPr lang="hu-HU" dirty="0"/>
              <a:t>a web site </a:t>
            </a:r>
            <a:r>
              <a:rPr lang="hu-HU" dirty="0" err="1"/>
              <a:t>after</a:t>
            </a:r>
            <a:r>
              <a:rPr lang="hu-HU" dirty="0"/>
              <a:t> </a:t>
            </a:r>
            <a:r>
              <a:rPr lang="hu-HU" dirty="0" err="1"/>
              <a:t>Midnight</a:t>
            </a:r>
            <a:endParaRPr lang="hu-HU" dirty="0"/>
          </a:p>
        </p:txBody>
      </p:sp>
      <p:pic>
        <p:nvPicPr>
          <p:cNvPr id="1026" name="Picture 2" descr="Image result for gimme gimme gimme">
            <a:extLst>
              <a:ext uri="{FF2B5EF4-FFF2-40B4-BE49-F238E27FC236}">
                <a16:creationId xmlns:a16="http://schemas.microsoft.com/office/drawing/2014/main" id="{258E9657-A040-4B96-AA33-8E1AA99A71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243" y="3393384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2345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/>
      <p:bldP spid="24" grpId="0"/>
      <p:bldP spid="26" grpId="0"/>
      <p:bldP spid="28" grpId="0"/>
      <p:bldP spid="30" grpId="0"/>
      <p:bldP spid="32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ím 2">
            <a:extLst>
              <a:ext uri="{FF2B5EF4-FFF2-40B4-BE49-F238E27FC236}">
                <a16:creationId xmlns:a16="http://schemas.microsoft.com/office/drawing/2014/main" id="{6FFAEDFB-A2C8-47C7-8DFB-19A09A2F3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Each</a:t>
            </a:r>
            <a:r>
              <a:rPr lang="hu-HU" dirty="0"/>
              <a:t> </a:t>
            </a:r>
            <a:r>
              <a:rPr lang="hu-HU" dirty="0" err="1"/>
              <a:t>protocol</a:t>
            </a:r>
            <a:r>
              <a:rPr lang="hu-HU" dirty="0"/>
              <a:t> is </a:t>
            </a:r>
            <a:r>
              <a:rPr lang="hu-HU" dirty="0" err="1"/>
              <a:t>governed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a </a:t>
            </a:r>
            <a:r>
              <a:rPr lang="hu-HU" dirty="0" err="1"/>
              <a:t>specific</a:t>
            </a:r>
            <a:r>
              <a:rPr lang="hu-HU" dirty="0"/>
              <a:t> API</a:t>
            </a:r>
          </a:p>
        </p:txBody>
      </p:sp>
      <p:sp>
        <p:nvSpPr>
          <p:cNvPr id="4" name="Ellipszis 3">
            <a:extLst>
              <a:ext uri="{FF2B5EF4-FFF2-40B4-BE49-F238E27FC236}">
                <a16:creationId xmlns:a16="http://schemas.microsoft.com/office/drawing/2014/main" id="{6A1C87E2-E45E-4F5A-A586-6D8B191E81A9}"/>
              </a:ext>
            </a:extLst>
          </p:cNvPr>
          <p:cNvSpPr/>
          <p:nvPr/>
        </p:nvSpPr>
        <p:spPr>
          <a:xfrm>
            <a:off x="7119054" y="3704178"/>
            <a:ext cx="3321757" cy="3153821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5" name="Ellipszis 4">
            <a:extLst>
              <a:ext uri="{FF2B5EF4-FFF2-40B4-BE49-F238E27FC236}">
                <a16:creationId xmlns:a16="http://schemas.microsoft.com/office/drawing/2014/main" id="{E870967A-DE7B-46CA-953A-000747DB67F2}"/>
              </a:ext>
            </a:extLst>
          </p:cNvPr>
          <p:cNvSpPr/>
          <p:nvPr/>
        </p:nvSpPr>
        <p:spPr>
          <a:xfrm>
            <a:off x="885821" y="4094233"/>
            <a:ext cx="4622101" cy="2436196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cxnSp>
        <p:nvCxnSpPr>
          <p:cNvPr id="6" name="Egyenes összekötő 5">
            <a:extLst>
              <a:ext uri="{FF2B5EF4-FFF2-40B4-BE49-F238E27FC236}">
                <a16:creationId xmlns:a16="http://schemas.microsoft.com/office/drawing/2014/main" id="{2DE1889C-0EE3-4DDA-9A04-CD3AC9C3B74F}"/>
              </a:ext>
            </a:extLst>
          </p:cNvPr>
          <p:cNvCxnSpPr>
            <a:cxnSpLocks/>
          </p:cNvCxnSpPr>
          <p:nvPr/>
        </p:nvCxnSpPr>
        <p:spPr>
          <a:xfrm>
            <a:off x="4450644" y="4653032"/>
            <a:ext cx="3587044" cy="359234"/>
          </a:xfrm>
          <a:prstGeom prst="line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Egyenes összekötő 6">
            <a:extLst>
              <a:ext uri="{FF2B5EF4-FFF2-40B4-BE49-F238E27FC236}">
                <a16:creationId xmlns:a16="http://schemas.microsoft.com/office/drawing/2014/main" id="{C759F448-044F-4E9D-BCB6-2ECE65A85921}"/>
              </a:ext>
            </a:extLst>
          </p:cNvPr>
          <p:cNvCxnSpPr>
            <a:cxnSpLocks/>
          </p:cNvCxnSpPr>
          <p:nvPr/>
        </p:nvCxnSpPr>
        <p:spPr>
          <a:xfrm flipV="1">
            <a:off x="2729089" y="4666207"/>
            <a:ext cx="1778000" cy="148503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Egyenes összekötő 7">
            <a:extLst>
              <a:ext uri="{FF2B5EF4-FFF2-40B4-BE49-F238E27FC236}">
                <a16:creationId xmlns:a16="http://schemas.microsoft.com/office/drawing/2014/main" id="{5F2261E8-6A3C-4F58-BF4C-116F8DC456CD}"/>
              </a:ext>
            </a:extLst>
          </p:cNvPr>
          <p:cNvCxnSpPr>
            <a:cxnSpLocks/>
          </p:cNvCxnSpPr>
          <p:nvPr/>
        </p:nvCxnSpPr>
        <p:spPr>
          <a:xfrm flipV="1">
            <a:off x="1619957" y="4660688"/>
            <a:ext cx="2935111" cy="1277460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Egyenes összekötő 8">
            <a:extLst>
              <a:ext uri="{FF2B5EF4-FFF2-40B4-BE49-F238E27FC236}">
                <a16:creationId xmlns:a16="http://schemas.microsoft.com/office/drawing/2014/main" id="{996FA23C-640E-45CD-B8CE-4F6D2731E495}"/>
              </a:ext>
            </a:extLst>
          </p:cNvPr>
          <p:cNvCxnSpPr>
            <a:cxnSpLocks/>
          </p:cNvCxnSpPr>
          <p:nvPr/>
        </p:nvCxnSpPr>
        <p:spPr>
          <a:xfrm flipV="1">
            <a:off x="3747910" y="4689794"/>
            <a:ext cx="767646" cy="1094949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9">
            <a:extLst>
              <a:ext uri="{FF2B5EF4-FFF2-40B4-BE49-F238E27FC236}">
                <a16:creationId xmlns:a16="http://schemas.microsoft.com/office/drawing/2014/main" id="{56325211-9A9A-4EA8-907F-617476ECF85A}"/>
              </a:ext>
            </a:extLst>
          </p:cNvPr>
          <p:cNvCxnSpPr>
            <a:cxnSpLocks/>
          </p:cNvCxnSpPr>
          <p:nvPr/>
        </p:nvCxnSpPr>
        <p:spPr>
          <a:xfrm flipH="1" flipV="1">
            <a:off x="4543777" y="4628539"/>
            <a:ext cx="301977" cy="997753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Egyenes összekötő 10">
            <a:extLst>
              <a:ext uri="{FF2B5EF4-FFF2-40B4-BE49-F238E27FC236}">
                <a16:creationId xmlns:a16="http://schemas.microsoft.com/office/drawing/2014/main" id="{F03FDF7D-74D8-4672-91CC-F81B35D40C40}"/>
              </a:ext>
            </a:extLst>
          </p:cNvPr>
          <p:cNvCxnSpPr>
            <a:cxnSpLocks/>
          </p:cNvCxnSpPr>
          <p:nvPr/>
        </p:nvCxnSpPr>
        <p:spPr>
          <a:xfrm flipV="1">
            <a:off x="7969956" y="4278885"/>
            <a:ext cx="1619955" cy="716367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gyenes összekötő 11">
            <a:extLst>
              <a:ext uri="{FF2B5EF4-FFF2-40B4-BE49-F238E27FC236}">
                <a16:creationId xmlns:a16="http://schemas.microsoft.com/office/drawing/2014/main" id="{8D46B24C-C79E-4196-AF5F-EEF8DB99CBA6}"/>
              </a:ext>
            </a:extLst>
          </p:cNvPr>
          <p:cNvCxnSpPr>
            <a:cxnSpLocks/>
          </p:cNvCxnSpPr>
          <p:nvPr/>
        </p:nvCxnSpPr>
        <p:spPr>
          <a:xfrm>
            <a:off x="8032046" y="5012267"/>
            <a:ext cx="1247421" cy="144664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gyenes összekötő 12">
            <a:extLst>
              <a:ext uri="{FF2B5EF4-FFF2-40B4-BE49-F238E27FC236}">
                <a16:creationId xmlns:a16="http://schemas.microsoft.com/office/drawing/2014/main" id="{DB0C234C-68BE-40A8-AD76-18306A6C0460}"/>
              </a:ext>
            </a:extLst>
          </p:cNvPr>
          <p:cNvCxnSpPr>
            <a:cxnSpLocks/>
          </p:cNvCxnSpPr>
          <p:nvPr/>
        </p:nvCxnSpPr>
        <p:spPr>
          <a:xfrm>
            <a:off x="8032046" y="5012267"/>
            <a:ext cx="1117598" cy="925881"/>
          </a:xfrm>
          <a:prstGeom prst="line">
            <a:avLst/>
          </a:prstGeom>
          <a:ln w="571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13">
            <a:extLst>
              <a:ext uri="{FF2B5EF4-FFF2-40B4-BE49-F238E27FC236}">
                <a16:creationId xmlns:a16="http://schemas.microsoft.com/office/drawing/2014/main" id="{B9272F1D-DD5B-4B7C-9733-C15B00226AAE}"/>
              </a:ext>
            </a:extLst>
          </p:cNvPr>
          <p:cNvCxnSpPr>
            <a:cxnSpLocks/>
          </p:cNvCxnSpPr>
          <p:nvPr/>
        </p:nvCxnSpPr>
        <p:spPr>
          <a:xfrm flipH="1">
            <a:off x="7737122" y="5019962"/>
            <a:ext cx="292104" cy="1093652"/>
          </a:xfrm>
          <a:prstGeom prst="line">
            <a:avLst/>
          </a:prstGeom>
          <a:ln w="57150">
            <a:solidFill>
              <a:schemeClr val="accent1"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églalap: lekerekített 14">
            <a:extLst>
              <a:ext uri="{FF2B5EF4-FFF2-40B4-BE49-F238E27FC236}">
                <a16:creationId xmlns:a16="http://schemas.microsoft.com/office/drawing/2014/main" id="{59A8B1D9-026B-4610-B3DF-7A2DD2900CAE}"/>
              </a:ext>
            </a:extLst>
          </p:cNvPr>
          <p:cNvSpPr/>
          <p:nvPr/>
        </p:nvSpPr>
        <p:spPr>
          <a:xfrm>
            <a:off x="4289778" y="4419600"/>
            <a:ext cx="417689" cy="3951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6" name="Téglalap: lekerekített 15">
            <a:extLst>
              <a:ext uri="{FF2B5EF4-FFF2-40B4-BE49-F238E27FC236}">
                <a16:creationId xmlns:a16="http://schemas.microsoft.com/office/drawing/2014/main" id="{0E38579B-6636-418B-9CA5-6E029316045D}"/>
              </a:ext>
            </a:extLst>
          </p:cNvPr>
          <p:cNvSpPr/>
          <p:nvPr/>
        </p:nvSpPr>
        <p:spPr>
          <a:xfrm>
            <a:off x="7828844" y="4814711"/>
            <a:ext cx="417689" cy="39511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7" name="Ellipszis 16">
            <a:extLst>
              <a:ext uri="{FF2B5EF4-FFF2-40B4-BE49-F238E27FC236}">
                <a16:creationId xmlns:a16="http://schemas.microsoft.com/office/drawing/2014/main" id="{661ED4B4-FB64-45B8-989E-C155C5B61269}"/>
              </a:ext>
            </a:extLst>
          </p:cNvPr>
          <p:cNvSpPr/>
          <p:nvPr/>
        </p:nvSpPr>
        <p:spPr>
          <a:xfrm>
            <a:off x="2582334" y="4656260"/>
            <a:ext cx="293511" cy="3169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Ellipszis 17">
            <a:extLst>
              <a:ext uri="{FF2B5EF4-FFF2-40B4-BE49-F238E27FC236}">
                <a16:creationId xmlns:a16="http://schemas.microsoft.com/office/drawing/2014/main" id="{FD0EF527-2310-443B-BC2C-12344870E026}"/>
              </a:ext>
            </a:extLst>
          </p:cNvPr>
          <p:cNvSpPr/>
          <p:nvPr/>
        </p:nvSpPr>
        <p:spPr>
          <a:xfrm>
            <a:off x="1490132" y="5784744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9" name="Ellipszis 18">
            <a:extLst>
              <a:ext uri="{FF2B5EF4-FFF2-40B4-BE49-F238E27FC236}">
                <a16:creationId xmlns:a16="http://schemas.microsoft.com/office/drawing/2014/main" id="{C56FB190-7CA2-45E6-9720-4498C144DD47}"/>
              </a:ext>
            </a:extLst>
          </p:cNvPr>
          <p:cNvSpPr/>
          <p:nvPr/>
        </p:nvSpPr>
        <p:spPr>
          <a:xfrm>
            <a:off x="3589866" y="5626293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Ellipszis 19">
            <a:extLst>
              <a:ext uri="{FF2B5EF4-FFF2-40B4-BE49-F238E27FC236}">
                <a16:creationId xmlns:a16="http://schemas.microsoft.com/office/drawing/2014/main" id="{66B1403E-D766-4072-A0D3-BB3216F3A747}"/>
              </a:ext>
            </a:extLst>
          </p:cNvPr>
          <p:cNvSpPr/>
          <p:nvPr/>
        </p:nvSpPr>
        <p:spPr>
          <a:xfrm>
            <a:off x="4707467" y="5467842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1" name="Ellipszis 20">
            <a:extLst>
              <a:ext uri="{FF2B5EF4-FFF2-40B4-BE49-F238E27FC236}">
                <a16:creationId xmlns:a16="http://schemas.microsoft.com/office/drawing/2014/main" id="{CF58E4E3-C3F1-4314-83CB-1155C97AAE4E}"/>
              </a:ext>
            </a:extLst>
          </p:cNvPr>
          <p:cNvSpPr/>
          <p:nvPr/>
        </p:nvSpPr>
        <p:spPr>
          <a:xfrm>
            <a:off x="7591777" y="5938148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2" name="Ellipszis 21">
            <a:extLst>
              <a:ext uri="{FF2B5EF4-FFF2-40B4-BE49-F238E27FC236}">
                <a16:creationId xmlns:a16="http://schemas.microsoft.com/office/drawing/2014/main" id="{E824D46D-0C91-42AF-9AA2-35235C06965C}"/>
              </a:ext>
            </a:extLst>
          </p:cNvPr>
          <p:cNvSpPr/>
          <p:nvPr/>
        </p:nvSpPr>
        <p:spPr>
          <a:xfrm>
            <a:off x="9002889" y="5779698"/>
            <a:ext cx="293511" cy="3169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Ellipszis 22">
            <a:extLst>
              <a:ext uri="{FF2B5EF4-FFF2-40B4-BE49-F238E27FC236}">
                <a16:creationId xmlns:a16="http://schemas.microsoft.com/office/drawing/2014/main" id="{A766EA95-A3B7-4EC6-BDE6-5EBC1769312D}"/>
              </a:ext>
            </a:extLst>
          </p:cNvPr>
          <p:cNvSpPr/>
          <p:nvPr/>
        </p:nvSpPr>
        <p:spPr>
          <a:xfrm>
            <a:off x="9132712" y="4973161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4" name="Ellipszis 23">
            <a:extLst>
              <a:ext uri="{FF2B5EF4-FFF2-40B4-BE49-F238E27FC236}">
                <a16:creationId xmlns:a16="http://schemas.microsoft.com/office/drawing/2014/main" id="{3839CFE7-C125-486B-A1E8-A32E0A29E020}"/>
              </a:ext>
            </a:extLst>
          </p:cNvPr>
          <p:cNvSpPr/>
          <p:nvPr/>
        </p:nvSpPr>
        <p:spPr>
          <a:xfrm>
            <a:off x="9443156" y="4108739"/>
            <a:ext cx="293511" cy="316901"/>
          </a:xfrm>
          <a:prstGeom prst="ellipse">
            <a:avLst/>
          </a:prstGeom>
          <a:solidFill>
            <a:srgbClr val="00B050">
              <a:alpha val="40000"/>
            </a:srgbClr>
          </a:solidFill>
          <a:ln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5" name="Szövegdoboz 24">
            <a:extLst>
              <a:ext uri="{FF2B5EF4-FFF2-40B4-BE49-F238E27FC236}">
                <a16:creationId xmlns:a16="http://schemas.microsoft.com/office/drawing/2014/main" id="{4C637659-1460-4A2B-80AF-ECD6CC67291D}"/>
              </a:ext>
            </a:extLst>
          </p:cNvPr>
          <p:cNvSpPr txBox="1"/>
          <p:nvPr/>
        </p:nvSpPr>
        <p:spPr>
          <a:xfrm>
            <a:off x="1624012" y="4285354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Alice</a:t>
            </a:r>
          </a:p>
        </p:txBody>
      </p:sp>
      <p:sp>
        <p:nvSpPr>
          <p:cNvPr id="26" name="Szövegdoboz 25">
            <a:extLst>
              <a:ext uri="{FF2B5EF4-FFF2-40B4-BE49-F238E27FC236}">
                <a16:creationId xmlns:a16="http://schemas.microsoft.com/office/drawing/2014/main" id="{38BC108C-B3B4-4AC6-94C2-F0E710AD3497}"/>
              </a:ext>
            </a:extLst>
          </p:cNvPr>
          <p:cNvSpPr txBox="1"/>
          <p:nvPr/>
        </p:nvSpPr>
        <p:spPr>
          <a:xfrm>
            <a:off x="7759700" y="6215944"/>
            <a:ext cx="2240844" cy="369332"/>
          </a:xfrm>
          <a:prstGeom prst="rect">
            <a:avLst/>
          </a:prstGeom>
          <a:solidFill>
            <a:schemeClr val="bg1">
              <a:lumMod val="95000"/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Bob</a:t>
            </a:r>
          </a:p>
        </p:txBody>
      </p:sp>
      <p:sp>
        <p:nvSpPr>
          <p:cNvPr id="27" name="Beszédbuborék: lekerekített sarkú téglalap 26">
            <a:extLst>
              <a:ext uri="{FF2B5EF4-FFF2-40B4-BE49-F238E27FC236}">
                <a16:creationId xmlns:a16="http://schemas.microsoft.com/office/drawing/2014/main" id="{FD38B172-2CB2-41F2-9C84-10776A7A8335}"/>
              </a:ext>
            </a:extLst>
          </p:cNvPr>
          <p:cNvSpPr/>
          <p:nvPr/>
        </p:nvSpPr>
        <p:spPr>
          <a:xfrm>
            <a:off x="85766" y="2863003"/>
            <a:ext cx="2348267" cy="945682"/>
          </a:xfrm>
          <a:prstGeom prst="wedgeRoundRectCallout">
            <a:avLst>
              <a:gd name="adj1" fmla="val 56635"/>
              <a:gd name="adj2" fmla="val 145961"/>
              <a:gd name="adj3" fmla="val 16667"/>
            </a:avLst>
          </a:prstGeom>
          <a:solidFill>
            <a:schemeClr val="bg1"/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400" i="1" dirty="0" err="1">
                <a:solidFill>
                  <a:schemeClr val="tx1"/>
                </a:solidFill>
              </a:rPr>
              <a:t>while</a:t>
            </a:r>
            <a:r>
              <a:rPr lang="hu-HU" sz="1400" i="1" dirty="0">
                <a:solidFill>
                  <a:schemeClr val="tx1"/>
                </a:solidFill>
              </a:rPr>
              <a:t> (…) {</a:t>
            </a:r>
          </a:p>
          <a:p>
            <a:r>
              <a:rPr lang="hu-HU" sz="1400" i="1" dirty="0">
                <a:solidFill>
                  <a:schemeClr val="tx1"/>
                </a:solidFill>
              </a:rPr>
              <a:t>         </a:t>
            </a:r>
            <a:r>
              <a:rPr lang="hu-HU" sz="1400" i="1" dirty="0" err="1">
                <a:solidFill>
                  <a:schemeClr val="tx1"/>
                </a:solidFill>
              </a:rPr>
              <a:t>message</a:t>
            </a:r>
            <a:r>
              <a:rPr lang="hu-HU" sz="1400" i="1" dirty="0">
                <a:solidFill>
                  <a:schemeClr val="tx1"/>
                </a:solidFill>
              </a:rPr>
              <a:t> = …;</a:t>
            </a:r>
          </a:p>
          <a:p>
            <a:r>
              <a:rPr lang="hu-HU" sz="1400" i="1" dirty="0">
                <a:solidFill>
                  <a:schemeClr val="tx1"/>
                </a:solidFill>
              </a:rPr>
              <a:t>         </a:t>
            </a:r>
            <a:r>
              <a:rPr lang="hu-HU" sz="1400" b="1" i="1" dirty="0" err="1">
                <a:solidFill>
                  <a:srgbClr val="C00000"/>
                </a:solidFill>
              </a:rPr>
              <a:t>send</a:t>
            </a:r>
            <a:r>
              <a:rPr lang="hu-HU" sz="1400" i="1" dirty="0">
                <a:solidFill>
                  <a:schemeClr val="tx1"/>
                </a:solidFill>
              </a:rPr>
              <a:t>(</a:t>
            </a:r>
            <a:r>
              <a:rPr lang="hu-HU" sz="1400" i="1" dirty="0" err="1">
                <a:solidFill>
                  <a:schemeClr val="tx1"/>
                </a:solidFill>
              </a:rPr>
              <a:t>message</a:t>
            </a:r>
            <a:r>
              <a:rPr lang="hu-HU" sz="1400" i="1" dirty="0">
                <a:solidFill>
                  <a:schemeClr val="tx1"/>
                </a:solidFill>
              </a:rPr>
              <a:t>, …);</a:t>
            </a:r>
          </a:p>
          <a:p>
            <a:r>
              <a:rPr lang="hu-HU" sz="1400" i="1" dirty="0">
                <a:solidFill>
                  <a:schemeClr val="tx1"/>
                </a:solidFill>
              </a:rPr>
              <a:t>}</a:t>
            </a:r>
          </a:p>
        </p:txBody>
      </p:sp>
      <p:sp>
        <p:nvSpPr>
          <p:cNvPr id="28" name="Beszédbuborék: lekerekített sarkú téglalap 27">
            <a:extLst>
              <a:ext uri="{FF2B5EF4-FFF2-40B4-BE49-F238E27FC236}">
                <a16:creationId xmlns:a16="http://schemas.microsoft.com/office/drawing/2014/main" id="{B7366482-2BBF-48FA-AE8D-D9B3C79ED41E}"/>
              </a:ext>
            </a:extLst>
          </p:cNvPr>
          <p:cNvSpPr/>
          <p:nvPr/>
        </p:nvSpPr>
        <p:spPr>
          <a:xfrm>
            <a:off x="6924338" y="2225983"/>
            <a:ext cx="2348267" cy="945682"/>
          </a:xfrm>
          <a:prstGeom prst="wedgeRoundRectCallout">
            <a:avLst>
              <a:gd name="adj1" fmla="val 44338"/>
              <a:gd name="adj2" fmla="val 320007"/>
              <a:gd name="adj3" fmla="val 16667"/>
            </a:avLst>
          </a:prstGeom>
          <a:solidFill>
            <a:schemeClr val="bg1"/>
          </a:solidFill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hu-HU" sz="1400" i="1" dirty="0" err="1">
                <a:solidFill>
                  <a:schemeClr val="tx1"/>
                </a:solidFill>
              </a:rPr>
              <a:t>while</a:t>
            </a:r>
            <a:r>
              <a:rPr lang="hu-HU" sz="1400" i="1" dirty="0">
                <a:solidFill>
                  <a:schemeClr val="tx1"/>
                </a:solidFill>
              </a:rPr>
              <a:t> (…) {</a:t>
            </a:r>
          </a:p>
          <a:p>
            <a:r>
              <a:rPr lang="hu-HU" sz="1400" i="1" dirty="0">
                <a:solidFill>
                  <a:schemeClr val="tx1"/>
                </a:solidFill>
              </a:rPr>
              <a:t>         </a:t>
            </a:r>
            <a:r>
              <a:rPr lang="hu-HU" sz="1400" i="1" dirty="0" err="1">
                <a:solidFill>
                  <a:schemeClr val="tx1"/>
                </a:solidFill>
              </a:rPr>
              <a:t>message</a:t>
            </a:r>
            <a:r>
              <a:rPr lang="hu-HU" sz="1400" i="1" dirty="0">
                <a:solidFill>
                  <a:schemeClr val="tx1"/>
                </a:solidFill>
              </a:rPr>
              <a:t> =</a:t>
            </a:r>
            <a:r>
              <a:rPr lang="hu-HU" sz="1400" b="1" i="1" dirty="0" err="1">
                <a:solidFill>
                  <a:srgbClr val="C00000"/>
                </a:solidFill>
              </a:rPr>
              <a:t>receive</a:t>
            </a:r>
            <a:r>
              <a:rPr lang="hu-HU" sz="1400" i="1" dirty="0">
                <a:solidFill>
                  <a:schemeClr val="tx1"/>
                </a:solidFill>
              </a:rPr>
              <a:t>(…);</a:t>
            </a:r>
          </a:p>
          <a:p>
            <a:r>
              <a:rPr lang="hu-HU" sz="1400" i="1" dirty="0">
                <a:solidFill>
                  <a:schemeClr val="tx1"/>
                </a:solidFill>
              </a:rPr>
              <a:t>}</a:t>
            </a:r>
          </a:p>
        </p:txBody>
      </p:sp>
      <p:pic>
        <p:nvPicPr>
          <p:cNvPr id="2050" name="Picture 2" descr="Related image">
            <a:extLst>
              <a:ext uri="{FF2B5EF4-FFF2-40B4-BE49-F238E27FC236}">
                <a16:creationId xmlns:a16="http://schemas.microsoft.com/office/drawing/2014/main" id="{0E81EED5-A31F-4D89-8729-94BD5FB2A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6138" y="2679699"/>
            <a:ext cx="602951" cy="60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Related image">
            <a:extLst>
              <a:ext uri="{FF2B5EF4-FFF2-40B4-BE49-F238E27FC236}">
                <a16:creationId xmlns:a16="http://schemas.microsoft.com/office/drawing/2014/main" id="{60157243-2594-49A9-ADDD-C711D4F28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1129" y="1914880"/>
            <a:ext cx="602951" cy="60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Szövegdoboz 28">
            <a:extLst>
              <a:ext uri="{FF2B5EF4-FFF2-40B4-BE49-F238E27FC236}">
                <a16:creationId xmlns:a16="http://schemas.microsoft.com/office/drawing/2014/main" id="{E1224E53-9192-4334-B2F4-968D5BD38ACE}"/>
              </a:ext>
            </a:extLst>
          </p:cNvPr>
          <p:cNvSpPr txBox="1"/>
          <p:nvPr/>
        </p:nvSpPr>
        <p:spPr>
          <a:xfrm>
            <a:off x="6924338" y="1914880"/>
            <a:ext cx="154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WoW</a:t>
            </a:r>
            <a:r>
              <a:rPr lang="hu-HU" dirty="0"/>
              <a:t> </a:t>
            </a:r>
            <a:r>
              <a:rPr lang="hu-HU" dirty="0" err="1"/>
              <a:t>client</a:t>
            </a:r>
            <a:endParaRPr lang="hu-HU" dirty="0"/>
          </a:p>
        </p:txBody>
      </p:sp>
      <p:sp>
        <p:nvSpPr>
          <p:cNvPr id="32" name="Szövegdoboz 31">
            <a:extLst>
              <a:ext uri="{FF2B5EF4-FFF2-40B4-BE49-F238E27FC236}">
                <a16:creationId xmlns:a16="http://schemas.microsoft.com/office/drawing/2014/main" id="{526C0574-36C3-48AF-B2E8-314B2F530D84}"/>
              </a:ext>
            </a:extLst>
          </p:cNvPr>
          <p:cNvSpPr txBox="1"/>
          <p:nvPr/>
        </p:nvSpPr>
        <p:spPr>
          <a:xfrm>
            <a:off x="65253" y="2533696"/>
            <a:ext cx="154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 err="1"/>
              <a:t>WoW</a:t>
            </a:r>
            <a:r>
              <a:rPr lang="hu-HU" dirty="0"/>
              <a:t> server</a:t>
            </a:r>
          </a:p>
        </p:txBody>
      </p:sp>
    </p:spTree>
    <p:extLst>
      <p:ext uri="{BB962C8B-B14F-4D97-AF65-F5344CB8AC3E}">
        <p14:creationId xmlns:p14="http://schemas.microsoft.com/office/powerpoint/2010/main" val="3146099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10299</TotalTime>
  <Words>2815</Words>
  <Application>Microsoft Office PowerPoint</Application>
  <PresentationFormat>Szélesvásznú</PresentationFormat>
  <Paragraphs>761</Paragraphs>
  <Slides>79</Slides>
  <Notes>1</Notes>
  <HiddenSlides>2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79</vt:i4>
      </vt:variant>
    </vt:vector>
  </HeadingPairs>
  <TitlesOfParts>
    <vt:vector size="84" baseType="lpstr">
      <vt:lpstr>Arial</vt:lpstr>
      <vt:lpstr>Calibri</vt:lpstr>
      <vt:lpstr>Calibri Light</vt:lpstr>
      <vt:lpstr>Tw Cen MT</vt:lpstr>
      <vt:lpstr>Office-téma</vt:lpstr>
      <vt:lpstr>Telecommunication Networks</vt:lpstr>
      <vt:lpstr>This week</vt:lpstr>
      <vt:lpstr>Briefly…</vt:lpstr>
      <vt:lpstr>Ok, but how to do that in a complex system like the Internet?</vt:lpstr>
      <vt:lpstr>PowerPoint-bemutató</vt:lpstr>
      <vt:lpstr>PowerPoint-bemutató</vt:lpstr>
      <vt:lpstr>A protocol is like a conversational convention</vt:lpstr>
      <vt:lpstr>There are other kind of implementations…</vt:lpstr>
      <vt:lpstr>Each protocol is governed by a specific API</vt:lpstr>
      <vt:lpstr>In practice, many existing protocols…</vt:lpstr>
      <vt:lpstr>PowerPoint-bemutató</vt:lpstr>
      <vt:lpstr>Modularity is a key component of any good system</vt:lpstr>
      <vt:lpstr>PowerPoint-bemutató</vt:lpstr>
      <vt:lpstr>To provide structure to the design of network protocols, network designers organize protocols in layers</vt:lpstr>
      <vt:lpstr>Hálózatok modelljei</vt:lpstr>
      <vt:lpstr>TCP/IP modell (RFC 1122)</vt:lpstr>
      <vt:lpstr>TCP/IP modell rétegei („bottom-up”)</vt:lpstr>
      <vt:lpstr>Rétegek jellemzése</vt:lpstr>
      <vt:lpstr>Fizikai réteg</vt:lpstr>
      <vt:lpstr>Adatkapcsolati réteg</vt:lpstr>
      <vt:lpstr>Hálózati réteg</vt:lpstr>
      <vt:lpstr>Szállítói réteg</vt:lpstr>
      <vt:lpstr>Ülés v. Munkamenet réteg</vt:lpstr>
      <vt:lpstr>Megjelenítési réteg</vt:lpstr>
      <vt:lpstr>Alkalmazási réteg</vt:lpstr>
      <vt:lpstr>ISO OSI modell</vt:lpstr>
      <vt:lpstr>Hybrid model – 5 layers</vt:lpstr>
      <vt:lpstr>Each layer provides a service to the layer above by using the services of the layer directly below it</vt:lpstr>
      <vt:lpstr>Each layer has a unit of data       (aka protocol data unit)</vt:lpstr>
      <vt:lpstr>Each layer (except for L3) is  implemented with different protocols</vt:lpstr>
      <vt:lpstr>The Internet Protocol (IP) is the glue  acting as a unifying network layer</vt:lpstr>
      <vt:lpstr>Each layer is implemented with  different protocols and technologies</vt:lpstr>
      <vt:lpstr>Software and hardware advancements</vt:lpstr>
      <vt:lpstr>Software and hardware advancements</vt:lpstr>
      <vt:lpstr>Each layer takes messages from the layer above, and encapsulates with its own header and/or trailer</vt:lpstr>
      <vt:lpstr>PowerPoint-bemutató</vt:lpstr>
      <vt:lpstr>PowerPoint-bemutató</vt:lpstr>
      <vt:lpstr>PowerPoint-bemutató</vt:lpstr>
      <vt:lpstr>PowerPoint-bemutató</vt:lpstr>
      <vt:lpstr>In practice, layers are distributed       on every network device</vt:lpstr>
      <vt:lpstr>Since when bits arrive they must make it to the application, all the layers exist on a host</vt:lpstr>
      <vt:lpstr>Routers act as L3 gateway   as such they implement L2 and L3</vt:lpstr>
      <vt:lpstr>Switches act as L2 gateway    as such they only implement L2</vt:lpstr>
      <vt:lpstr>Wireshark demo</vt:lpstr>
      <vt:lpstr>Overview</vt:lpstr>
      <vt:lpstr>A network connection is characterized by its delay, loss rate and throughput</vt:lpstr>
      <vt:lpstr>Delay</vt:lpstr>
      <vt:lpstr>Each packet suffers from several types of delays at each node along the path</vt:lpstr>
      <vt:lpstr>Each packet suffers from several types of delays at each node along the path</vt:lpstr>
      <vt:lpstr>PowerPoint-bemutató</vt:lpstr>
      <vt:lpstr>The transmission delay is the amount of time required to push all of the bits onto the link</vt:lpstr>
      <vt:lpstr>The propagation delay is the amount of time required for a bit to travel to the end of the link</vt:lpstr>
      <vt:lpstr>How long does it take to exchange 100 Bytes packet?</vt:lpstr>
      <vt:lpstr>If we have a 1 Gbps link, the total time decreases to 1.0008 ms</vt:lpstr>
      <vt:lpstr>If we now exchange a 1GB file split in 100B packets</vt:lpstr>
      <vt:lpstr>Different transmission characteristics imply different tradeoffs in terms of which delay dominates</vt:lpstr>
      <vt:lpstr>The queuing delay is the amount of time a packet waits (in a buffer) to be transmitted on a link</vt:lpstr>
      <vt:lpstr>Queuing delay depends on the traffic pattern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Queues absorb transient bursts, but introduce queueing delays</vt:lpstr>
      <vt:lpstr>The time a packet has to sit in a buffer before being processed depends on the traffic pattern</vt:lpstr>
      <vt:lpstr>PowerPoint-bemutató</vt:lpstr>
      <vt:lpstr>When the traffic intensity is &gt;1, the queue will increase without bound, and so does the queuing delay</vt:lpstr>
      <vt:lpstr>When the traffic intensity is &lt;=1, queueing delay depends on the burst size</vt:lpstr>
      <vt:lpstr>Loss</vt:lpstr>
      <vt:lpstr>In practice, queues are not infinite. There is an upper bound on queuing delay.</vt:lpstr>
      <vt:lpstr>If the queue is persistently overloaded, it will eventually drop packets (loss)</vt:lpstr>
      <vt:lpstr>Throughput</vt:lpstr>
      <vt:lpstr>The throughput is the instantaneous rate  at which a host receives data</vt:lpstr>
      <vt:lpstr>To compute throughput, one has to consider the bottleneck link</vt:lpstr>
      <vt:lpstr>To compute throughput, one has to consider the bottleneck link… and the intervening traffic</vt:lpstr>
      <vt:lpstr>As technology improves, throughput increase &amp; delays are getting lower except for propagation (speed of light)</vt:lpstr>
      <vt:lpstr>Because of propagation delays, Content Delivery Networks move content closer to you</vt:lpstr>
      <vt:lpstr>To be continued…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laki</dc:creator>
  <cp:lastModifiedBy>LAKI Sandor</cp:lastModifiedBy>
  <cp:revision>281</cp:revision>
  <dcterms:created xsi:type="dcterms:W3CDTF">2018-05-22T12:40:12Z</dcterms:created>
  <dcterms:modified xsi:type="dcterms:W3CDTF">2025-02-19T14:41:32Z</dcterms:modified>
</cp:coreProperties>
</file>